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Economica"/>
      <p:regular r:id="rId51"/>
      <p:bold r:id="rId52"/>
      <p:italic r:id="rId53"/>
      <p:boldItalic r:id="rId54"/>
    </p:embeddedFont>
    <p:embeddedFont>
      <p:font typeface="Caveat"/>
      <p:regular r:id="rId55"/>
      <p:bold r:id="rId56"/>
    </p:embeddedFont>
    <p:embeddedFont>
      <p:font typeface="Roboto"/>
      <p:regular r:id="rId57"/>
      <p:bold r:id="rId58"/>
      <p:italic r:id="rId59"/>
      <p:boldItalic r:id="rId60"/>
    </p:embeddedFont>
    <p:embeddedFont>
      <p:font typeface="Lobster"/>
      <p:regular r:id="rId61"/>
    </p:embeddedFont>
    <p:embeddedFont>
      <p:font typeface="Open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3EE08A6-FAA3-4D44-B9D3-1CA90FB5C895}">
  <a:tblStyle styleId="{03EE08A6-FAA3-4D44-B9D3-1CA90FB5C89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regular.fntdata"/><Relationship Id="rId61" Type="http://schemas.openxmlformats.org/officeDocument/2006/relationships/font" Target="fonts/Lobster-regular.fntdata"/><Relationship Id="rId20" Type="http://schemas.openxmlformats.org/officeDocument/2006/relationships/slide" Target="slides/slide14.xml"/><Relationship Id="rId64" Type="http://schemas.openxmlformats.org/officeDocument/2006/relationships/font" Target="fonts/OpenSans-italic.fntdata"/><Relationship Id="rId63" Type="http://schemas.openxmlformats.org/officeDocument/2006/relationships/font" Target="fonts/OpenSans-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OpenSans-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Economica-regular.fntdata"/><Relationship Id="rId50" Type="http://schemas.openxmlformats.org/officeDocument/2006/relationships/slide" Target="slides/slide44.xml"/><Relationship Id="rId53" Type="http://schemas.openxmlformats.org/officeDocument/2006/relationships/font" Target="fonts/Economica-italic.fntdata"/><Relationship Id="rId52" Type="http://schemas.openxmlformats.org/officeDocument/2006/relationships/font" Target="fonts/Economica-bold.fntdata"/><Relationship Id="rId11" Type="http://schemas.openxmlformats.org/officeDocument/2006/relationships/slide" Target="slides/slide5.xml"/><Relationship Id="rId55" Type="http://schemas.openxmlformats.org/officeDocument/2006/relationships/font" Target="fonts/Caveat-regular.fntdata"/><Relationship Id="rId10" Type="http://schemas.openxmlformats.org/officeDocument/2006/relationships/slide" Target="slides/slide4.xml"/><Relationship Id="rId54" Type="http://schemas.openxmlformats.org/officeDocument/2006/relationships/font" Target="fonts/Economica-boldItalic.fntdata"/><Relationship Id="rId13" Type="http://schemas.openxmlformats.org/officeDocument/2006/relationships/slide" Target="slides/slide7.xml"/><Relationship Id="rId57" Type="http://schemas.openxmlformats.org/officeDocument/2006/relationships/font" Target="fonts/Roboto-regular.fntdata"/><Relationship Id="rId12" Type="http://schemas.openxmlformats.org/officeDocument/2006/relationships/slide" Target="slides/slide6.xml"/><Relationship Id="rId56" Type="http://schemas.openxmlformats.org/officeDocument/2006/relationships/font" Target="fonts/Caveat-bold.fntdata"/><Relationship Id="rId15" Type="http://schemas.openxmlformats.org/officeDocument/2006/relationships/slide" Target="slides/slide9.xml"/><Relationship Id="rId59" Type="http://schemas.openxmlformats.org/officeDocument/2006/relationships/font" Target="fonts/Roboto-italic.fntdata"/><Relationship Id="rId14" Type="http://schemas.openxmlformats.org/officeDocument/2006/relationships/slide" Target="slides/slide8.xml"/><Relationship Id="rId58" Type="http://schemas.openxmlformats.org/officeDocument/2006/relationships/font" Target="fonts/Robo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8ac30e0f7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8ac30e0f7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8ac30e0f7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ac30e0f7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a3249aa4d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a3249aa4d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8a3249aa4d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a3249aa4d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8a2b3460d7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a2b3460d7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a2b3460d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a2b3460d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8ac30e0f7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ac30e0f7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8ac30e0f7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ac30e0f7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894bb25aa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94bb25aa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8a3249aa77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a3249aa77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8a3249aa4d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a3249aa4d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8a19fad94b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a19fad94b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8a3249aa4d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a3249aa4d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8a19fad94b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a19fad94b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89592c674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9592c674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a19fad94b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a19fad94b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8a3249aa77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a3249aa7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8a3249aa7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a3249aa7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89e658c4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9e658c4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8a3249aa4d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a3249aa4d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8a294ff6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a294ff6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8a294ff60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a294ff60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8a3693c3e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a3693c3e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a294ff60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a294ff60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8a3249aa4d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a3249aa4d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8a3249aa4d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a3249aa4d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8ac30e0f7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ac30e0f7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8a3249aa7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a3249aa7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8a3249aa7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a3249aa7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8a4121aa6d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a4121aa6d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8a3249aa77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8a3249aa77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8a3249aa77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8a3249aa77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8a3249aa77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8a3249aa77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894bb25aa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894bb25aa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8ac30e0f7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8ac30e0f7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8a3249aa77_1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8a3249aa77_1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89e658c4a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9e658c4a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89592c674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9592c674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8a19fad94b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a19fad94b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8ac30e0f7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ac30e0f7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8a4121aa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8a4121aa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8a4121aa6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8a4121aa6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hyperlink" Target="http://127.0.0.1:8050/"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127.0.0.1:8050/" TargetMode="External"/><Relationship Id="rId4" Type="http://schemas.openxmlformats.org/officeDocument/2006/relationships/image" Target="../media/image17.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32.png"/><Relationship Id="rId5" Type="http://schemas.openxmlformats.org/officeDocument/2006/relationships/hyperlink" Target="http://127.0.0.1:805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mahindrafirstchoiceservices.com/service-centers/cities" TargetMode="External"/><Relationship Id="rId4" Type="http://schemas.openxmlformats.org/officeDocument/2006/relationships/hyperlink" Target="https://www.mahindrafirstchoiceservices.com/services" TargetMode="External"/><Relationship Id="rId5" Type="http://schemas.openxmlformats.org/officeDocument/2006/relationships/hyperlink" Target="https://www.mahindrafirstchoiceservices.com/services/details/car-care" TargetMode="External"/><Relationship Id="rId6" Type="http://schemas.openxmlformats.org/officeDocument/2006/relationships/hyperlink" Target="https://www.mahindrafirstchoiceservices.com/book" TargetMode="External"/><Relationship Id="rId7"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44.png"/><Relationship Id="rId5"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49.png"/><Relationship Id="rId5"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55.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3.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54.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60.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57.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62.png"/><Relationship Id="rId4" Type="http://schemas.openxmlformats.org/officeDocument/2006/relationships/hyperlink" Target="https://towardsdatascience.com/the-5-clustering-algorithms-data-scientists-need-to-know-a36d136ef68#:~:text=Clustering%20is%20a%20Machine%20Learning,the%20grouping%20of%20data%20points.&amp;text=In%20theory%2C%20data%20points%20that,dissimilar%20properties%20and%2For%20features." TargetMode="External"/><Relationship Id="rId9" Type="http://schemas.openxmlformats.org/officeDocument/2006/relationships/image" Target="../media/image48.png"/><Relationship Id="rId5" Type="http://schemas.openxmlformats.org/officeDocument/2006/relationships/hyperlink" Target="https://towardsdatascience.com/data-driven-growth-with-python-part-3-customer-lifetime-value-prediction-6017802f2e0f" TargetMode="External"/><Relationship Id="rId6" Type="http://schemas.openxmlformats.org/officeDocument/2006/relationships/hyperlink" Target="https://stackoverflow.com/" TargetMode="External"/><Relationship Id="rId7" Type="http://schemas.openxmlformats.org/officeDocument/2006/relationships/hyperlink" Target="https://plotly.com/" TargetMode="External"/><Relationship Id="rId8" Type="http://schemas.openxmlformats.org/officeDocument/2006/relationships/hyperlink" Target="https://towardsdatascience.com/data-driven-growth-with-python-part-3-customer-lifetime-value-prediction-6017802f2e0f"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56.png"/><Relationship Id="rId4" Type="http://schemas.openxmlformats.org/officeDocument/2006/relationships/image" Target="../media/image6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127.0.0.1:8050/" TargetMode="External"/><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hyperlink" Target="http://127.0.0.1:805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127.0.0.1:8050/" TargetMode="External"/><Relationship Id="rId4" Type="http://schemas.openxmlformats.org/officeDocument/2006/relationships/image" Target="../media/image6.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0"/>
            <a:ext cx="3054600" cy="205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latin typeface="Lobster"/>
              <a:ea typeface="Lobster"/>
              <a:cs typeface="Lobster"/>
              <a:sym typeface="Lobster"/>
            </a:endParaRPr>
          </a:p>
          <a:p>
            <a:pPr indent="0" lvl="0" marL="0" rtl="0" algn="ctr">
              <a:spcBef>
                <a:spcPts val="0"/>
              </a:spcBef>
              <a:spcAft>
                <a:spcPts val="0"/>
              </a:spcAft>
              <a:buNone/>
            </a:pPr>
            <a:r>
              <a:t/>
            </a:r>
            <a:endParaRPr>
              <a:latin typeface="Lobster"/>
              <a:ea typeface="Lobster"/>
              <a:cs typeface="Lobster"/>
              <a:sym typeface="Lobster"/>
            </a:endParaRPr>
          </a:p>
        </p:txBody>
      </p:sp>
      <p:sp>
        <p:nvSpPr>
          <p:cNvPr id="63" name="Google Shape;63;p13"/>
          <p:cNvSpPr txBox="1"/>
          <p:nvPr>
            <p:ph idx="1" type="subTitle"/>
          </p:nvPr>
        </p:nvSpPr>
        <p:spPr>
          <a:xfrm>
            <a:off x="309550" y="2376600"/>
            <a:ext cx="5143500" cy="27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veat"/>
              <a:ea typeface="Caveat"/>
              <a:cs typeface="Caveat"/>
              <a:sym typeface="Caveat"/>
            </a:endParaRPr>
          </a:p>
          <a:p>
            <a:pPr indent="0" lvl="0" marL="0" rtl="0" algn="l">
              <a:spcBef>
                <a:spcPts val="0"/>
              </a:spcBef>
              <a:spcAft>
                <a:spcPts val="0"/>
              </a:spcAft>
              <a:buNone/>
            </a:pPr>
            <a:r>
              <a:t/>
            </a:r>
            <a:endParaRPr>
              <a:latin typeface="Caveat"/>
              <a:ea typeface="Caveat"/>
              <a:cs typeface="Caveat"/>
              <a:sym typeface="Caveat"/>
            </a:endParaRPr>
          </a:p>
          <a:p>
            <a:pPr indent="0" lvl="0" marL="0" rtl="0" algn="l">
              <a:spcBef>
                <a:spcPts val="0"/>
              </a:spcBef>
              <a:spcAft>
                <a:spcPts val="0"/>
              </a:spcAft>
              <a:buNone/>
            </a:pPr>
            <a:r>
              <a:rPr lang="en">
                <a:latin typeface="Caveat"/>
                <a:ea typeface="Caveat"/>
                <a:cs typeface="Caveat"/>
                <a:sym typeface="Caveat"/>
              </a:rPr>
              <a:t>By-TEAM  PANDAS</a:t>
            </a:r>
            <a:endParaRPr>
              <a:latin typeface="Caveat"/>
              <a:ea typeface="Caveat"/>
              <a:cs typeface="Caveat"/>
              <a:sym typeface="Caveat"/>
            </a:endParaRPr>
          </a:p>
          <a:p>
            <a:pPr indent="0" lvl="0" marL="0" rtl="0" algn="l">
              <a:spcBef>
                <a:spcPts val="0"/>
              </a:spcBef>
              <a:spcAft>
                <a:spcPts val="0"/>
              </a:spcAft>
              <a:buNone/>
            </a:pPr>
            <a:r>
              <a:rPr lang="en">
                <a:latin typeface="Caveat"/>
                <a:ea typeface="Caveat"/>
                <a:cs typeface="Caveat"/>
                <a:sym typeface="Caveat"/>
              </a:rPr>
              <a:t>Priyanka Pagare</a:t>
            </a:r>
            <a:endParaRPr>
              <a:latin typeface="Caveat"/>
              <a:ea typeface="Caveat"/>
              <a:cs typeface="Caveat"/>
              <a:sym typeface="Caveat"/>
            </a:endParaRPr>
          </a:p>
          <a:p>
            <a:pPr indent="0" lvl="0" marL="0" rtl="0" algn="l">
              <a:spcBef>
                <a:spcPts val="0"/>
              </a:spcBef>
              <a:spcAft>
                <a:spcPts val="0"/>
              </a:spcAft>
              <a:buNone/>
            </a:pPr>
            <a:r>
              <a:rPr lang="en">
                <a:latin typeface="Caveat"/>
                <a:ea typeface="Caveat"/>
                <a:cs typeface="Caveat"/>
                <a:sym typeface="Caveat"/>
              </a:rPr>
              <a:t>Garima Rawat</a:t>
            </a:r>
            <a:endParaRPr>
              <a:latin typeface="Caveat"/>
              <a:ea typeface="Caveat"/>
              <a:cs typeface="Caveat"/>
              <a:sym typeface="Caveat"/>
            </a:endParaRPr>
          </a:p>
          <a:p>
            <a:pPr indent="0" lvl="0" marL="0" rtl="0" algn="l">
              <a:spcBef>
                <a:spcPts val="0"/>
              </a:spcBef>
              <a:spcAft>
                <a:spcPts val="0"/>
              </a:spcAft>
              <a:buNone/>
            </a:pPr>
            <a:r>
              <a:rPr lang="en">
                <a:latin typeface="Caveat"/>
                <a:ea typeface="Caveat"/>
                <a:cs typeface="Caveat"/>
                <a:sym typeface="Caveat"/>
              </a:rPr>
              <a:t>Naureen Khan</a:t>
            </a:r>
            <a:endParaRPr>
              <a:latin typeface="Caveat"/>
              <a:ea typeface="Caveat"/>
              <a:cs typeface="Caveat"/>
              <a:sym typeface="Caveat"/>
            </a:endParaRPr>
          </a:p>
          <a:p>
            <a:pPr indent="0" lvl="0" marL="0" rtl="0" algn="l">
              <a:spcBef>
                <a:spcPts val="0"/>
              </a:spcBef>
              <a:spcAft>
                <a:spcPts val="0"/>
              </a:spcAft>
              <a:buNone/>
            </a:pPr>
            <a:r>
              <a:rPr lang="en">
                <a:latin typeface="Caveat"/>
                <a:ea typeface="Caveat"/>
                <a:cs typeface="Caveat"/>
                <a:sym typeface="Caveat"/>
              </a:rPr>
              <a:t>Rahul Kirpane </a:t>
            </a:r>
            <a:endParaRPr>
              <a:latin typeface="Caveat"/>
              <a:ea typeface="Caveat"/>
              <a:cs typeface="Caveat"/>
              <a:sym typeface="Caveat"/>
            </a:endParaRPr>
          </a:p>
          <a:p>
            <a:pPr indent="0" lvl="0" marL="0" rtl="0" algn="l">
              <a:spcBef>
                <a:spcPts val="0"/>
              </a:spcBef>
              <a:spcAft>
                <a:spcPts val="0"/>
              </a:spcAft>
              <a:buNone/>
            </a:pPr>
            <a:r>
              <a:rPr lang="en">
                <a:latin typeface="Caveat"/>
                <a:ea typeface="Caveat"/>
                <a:cs typeface="Caveat"/>
                <a:sym typeface="Caveat"/>
              </a:rPr>
              <a:t>Fakhruddin</a:t>
            </a:r>
            <a:endParaRPr>
              <a:latin typeface="Caveat"/>
              <a:ea typeface="Caveat"/>
              <a:cs typeface="Caveat"/>
              <a:sym typeface="Caveat"/>
            </a:endParaRPr>
          </a:p>
          <a:p>
            <a:pPr indent="0" lvl="0" marL="0" rtl="0" algn="l">
              <a:spcBef>
                <a:spcPts val="0"/>
              </a:spcBef>
              <a:spcAft>
                <a:spcPts val="0"/>
              </a:spcAft>
              <a:buNone/>
            </a:pPr>
            <a:r>
              <a:t/>
            </a:r>
            <a:endParaRPr>
              <a:latin typeface="Caveat"/>
              <a:ea typeface="Caveat"/>
              <a:cs typeface="Caveat"/>
              <a:sym typeface="Caveat"/>
            </a:endParaRPr>
          </a:p>
        </p:txBody>
      </p:sp>
      <p:pic>
        <p:nvPicPr>
          <p:cNvPr id="64" name="Google Shape;64;p13"/>
          <p:cNvPicPr preferRelativeResize="0"/>
          <p:nvPr/>
        </p:nvPicPr>
        <p:blipFill>
          <a:blip r:embed="rId4">
            <a:alphaModFix/>
          </a:blip>
          <a:stretch>
            <a:fillRect/>
          </a:stretch>
        </p:blipFill>
        <p:spPr>
          <a:xfrm>
            <a:off x="4211250" y="3405200"/>
            <a:ext cx="4932751" cy="1738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488200" y="102950"/>
            <a:ext cx="7323600" cy="9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Overall Distribution of Car brands</a:t>
            </a:r>
            <a:endParaRPr sz="4200"/>
          </a:p>
        </p:txBody>
      </p:sp>
      <p:sp>
        <p:nvSpPr>
          <p:cNvPr id="133" name="Google Shape;133;p22"/>
          <p:cNvSpPr txBox="1"/>
          <p:nvPr/>
        </p:nvSpPr>
        <p:spPr>
          <a:xfrm>
            <a:off x="227600" y="1327600"/>
            <a:ext cx="4041000" cy="2609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Maruti has the highest Market Share,</a:t>
            </a:r>
            <a:endParaRPr>
              <a:latin typeface="Open Sans"/>
              <a:ea typeface="Open Sans"/>
              <a:cs typeface="Open Sans"/>
              <a:sym typeface="Open Sans"/>
            </a:endParaRPr>
          </a:p>
          <a:p>
            <a:pPr indent="0" lvl="0" marL="457200" rtl="0" algn="l">
              <a:spcBef>
                <a:spcPts val="0"/>
              </a:spcBef>
              <a:spcAft>
                <a:spcPts val="0"/>
              </a:spcAft>
              <a:buNone/>
            </a:pPr>
            <a:r>
              <a:rPr lang="en">
                <a:latin typeface="Open Sans"/>
                <a:ea typeface="Open Sans"/>
                <a:cs typeface="Open Sans"/>
                <a:sym typeface="Open Sans"/>
              </a:rPr>
              <a:t>followed by Mahindra and hyundai.</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MFC has successfully  provided its service to other brands also.</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p:txBody>
      </p:sp>
      <p:pic>
        <p:nvPicPr>
          <p:cNvPr id="134" name="Google Shape;134;p22"/>
          <p:cNvPicPr preferRelativeResize="0"/>
          <p:nvPr/>
        </p:nvPicPr>
        <p:blipFill>
          <a:blip r:embed="rId3">
            <a:alphaModFix/>
          </a:blip>
          <a:stretch>
            <a:fillRect/>
          </a:stretch>
        </p:blipFill>
        <p:spPr>
          <a:xfrm>
            <a:off x="3921925" y="1210875"/>
            <a:ext cx="5222075" cy="3407550"/>
          </a:xfrm>
          <a:prstGeom prst="rect">
            <a:avLst/>
          </a:prstGeom>
          <a:noFill/>
          <a:ln>
            <a:noFill/>
          </a:ln>
        </p:spPr>
      </p:pic>
      <p:pic>
        <p:nvPicPr>
          <p:cNvPr id="135" name="Google Shape;135;p22"/>
          <p:cNvPicPr preferRelativeResize="0"/>
          <p:nvPr/>
        </p:nvPicPr>
        <p:blipFill>
          <a:blip r:embed="rId4">
            <a:alphaModFix/>
          </a:blip>
          <a:stretch>
            <a:fillRect/>
          </a:stretch>
        </p:blipFill>
        <p:spPr>
          <a:xfrm>
            <a:off x="7942441" y="0"/>
            <a:ext cx="1201559" cy="775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108400" y="1126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Average Revenue Analysis(Make Wise)</a:t>
            </a:r>
            <a:endParaRPr/>
          </a:p>
        </p:txBody>
      </p:sp>
      <p:pic>
        <p:nvPicPr>
          <p:cNvPr id="141" name="Google Shape;141;p23"/>
          <p:cNvPicPr preferRelativeResize="0"/>
          <p:nvPr/>
        </p:nvPicPr>
        <p:blipFill>
          <a:blip r:embed="rId3">
            <a:alphaModFix/>
          </a:blip>
          <a:stretch>
            <a:fillRect/>
          </a:stretch>
        </p:blipFill>
        <p:spPr>
          <a:xfrm>
            <a:off x="3285825" y="1042925"/>
            <a:ext cx="5472401" cy="3596850"/>
          </a:xfrm>
          <a:prstGeom prst="rect">
            <a:avLst/>
          </a:prstGeom>
          <a:noFill/>
          <a:ln>
            <a:noFill/>
          </a:ln>
        </p:spPr>
      </p:pic>
      <p:sp>
        <p:nvSpPr>
          <p:cNvPr id="142" name="Google Shape;142;p23"/>
          <p:cNvSpPr txBox="1"/>
          <p:nvPr/>
        </p:nvSpPr>
        <p:spPr>
          <a:xfrm>
            <a:off x="30350" y="1042925"/>
            <a:ext cx="3171000" cy="381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Average </a:t>
            </a:r>
            <a:r>
              <a:rPr lang="en">
                <a:latin typeface="Open Sans"/>
                <a:ea typeface="Open Sans"/>
                <a:cs typeface="Open Sans"/>
                <a:sym typeface="Open Sans"/>
              </a:rPr>
              <a:t>Revenue</a:t>
            </a:r>
            <a:r>
              <a:rPr lang="en">
                <a:latin typeface="Open Sans"/>
                <a:ea typeface="Open Sans"/>
                <a:cs typeface="Open Sans"/>
                <a:sym typeface="Open Sans"/>
              </a:rPr>
              <a:t> of Mahindra is almost double as compared to Maruti.</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Maruti’s servicing parts are cheaper as compared to other brands.</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0" lvl="0" marL="457200" rtl="0" algn="l">
              <a:spcBef>
                <a:spcPts val="0"/>
              </a:spcBef>
              <a:spcAft>
                <a:spcPts val="0"/>
              </a:spcAft>
              <a:buNone/>
            </a:pPr>
            <a:r>
              <a:rPr lang="en">
                <a:latin typeface="Open Sans"/>
                <a:ea typeface="Open Sans"/>
                <a:cs typeface="Open Sans"/>
                <a:sym typeface="Open Sans"/>
              </a:rPr>
              <a:t> </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p:txBody>
      </p:sp>
      <p:pic>
        <p:nvPicPr>
          <p:cNvPr id="143" name="Google Shape;143;p23"/>
          <p:cNvPicPr preferRelativeResize="0"/>
          <p:nvPr/>
        </p:nvPicPr>
        <p:blipFill>
          <a:blip r:embed="rId4">
            <a:alphaModFix/>
          </a:blip>
          <a:stretch>
            <a:fillRect/>
          </a:stretch>
        </p:blipFill>
        <p:spPr>
          <a:xfrm>
            <a:off x="7920575" y="0"/>
            <a:ext cx="1223425" cy="789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88050" y="618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Average Service Time Analysis(Make Wise)</a:t>
            </a:r>
            <a:endParaRPr/>
          </a:p>
        </p:txBody>
      </p:sp>
      <p:sp>
        <p:nvSpPr>
          <p:cNvPr id="149" name="Google Shape;149;p24"/>
          <p:cNvSpPr txBox="1"/>
          <p:nvPr/>
        </p:nvSpPr>
        <p:spPr>
          <a:xfrm>
            <a:off x="47375" y="893125"/>
            <a:ext cx="2673300" cy="31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Average service time of most of the car brands fall </a:t>
            </a:r>
            <a:r>
              <a:rPr lang="en">
                <a:latin typeface="Open Sans"/>
                <a:ea typeface="Open Sans"/>
                <a:cs typeface="Open Sans"/>
                <a:sym typeface="Open Sans"/>
              </a:rPr>
              <a:t>under</a:t>
            </a:r>
            <a:r>
              <a:rPr lang="en">
                <a:latin typeface="Open Sans"/>
                <a:ea typeface="Open Sans"/>
                <a:cs typeface="Open Sans"/>
                <a:sym typeface="Open Sans"/>
              </a:rPr>
              <a:t> same range.</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p:txBody>
      </p:sp>
      <p:pic>
        <p:nvPicPr>
          <p:cNvPr id="150" name="Google Shape;150;p24"/>
          <p:cNvPicPr preferRelativeResize="0"/>
          <p:nvPr/>
        </p:nvPicPr>
        <p:blipFill>
          <a:blip r:embed="rId3">
            <a:alphaModFix/>
          </a:blip>
          <a:stretch>
            <a:fillRect/>
          </a:stretch>
        </p:blipFill>
        <p:spPr>
          <a:xfrm>
            <a:off x="2913750" y="1116675"/>
            <a:ext cx="6026883" cy="3874425"/>
          </a:xfrm>
          <a:prstGeom prst="rect">
            <a:avLst/>
          </a:prstGeom>
          <a:noFill/>
          <a:ln>
            <a:noFill/>
          </a:ln>
        </p:spPr>
      </p:pic>
      <p:pic>
        <p:nvPicPr>
          <p:cNvPr id="151" name="Google Shape;151;p24"/>
          <p:cNvPicPr preferRelativeResize="0"/>
          <p:nvPr/>
        </p:nvPicPr>
        <p:blipFill>
          <a:blip r:embed="rId4">
            <a:alphaModFix/>
          </a:blip>
          <a:stretch>
            <a:fillRect/>
          </a:stretch>
        </p:blipFill>
        <p:spPr>
          <a:xfrm>
            <a:off x="7921350" y="0"/>
            <a:ext cx="1222650" cy="788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210050" y="189675"/>
            <a:ext cx="4149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200"/>
              <a:t>Model Wise Distribution</a:t>
            </a:r>
            <a:endParaRPr/>
          </a:p>
        </p:txBody>
      </p:sp>
      <p:sp>
        <p:nvSpPr>
          <p:cNvPr id="157" name="Google Shape;157;p25"/>
          <p:cNvSpPr txBox="1"/>
          <p:nvPr>
            <p:ph idx="1" type="body"/>
          </p:nvPr>
        </p:nvSpPr>
        <p:spPr>
          <a:xfrm>
            <a:off x="72375" y="1013125"/>
            <a:ext cx="2808000" cy="2784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Most of the cars coming for servicing are Hatch-back models.</a:t>
            </a:r>
            <a:endParaRPr/>
          </a:p>
          <a:p>
            <a:pPr indent="-304800" lvl="0" marL="457200" rtl="0" algn="l">
              <a:spcBef>
                <a:spcPts val="0"/>
              </a:spcBef>
              <a:spcAft>
                <a:spcPts val="0"/>
              </a:spcAft>
              <a:buSzPts val="1200"/>
              <a:buChar char="❏"/>
            </a:pPr>
            <a:r>
              <a:rPr lang="en"/>
              <a:t>Servicing Cost for Hatch-back models is less.</a:t>
            </a:r>
            <a:endParaRPr/>
          </a:p>
          <a:p>
            <a:pPr indent="0" lvl="0" marL="457200" rtl="0" algn="l">
              <a:spcBef>
                <a:spcPts val="1600"/>
              </a:spcBef>
              <a:spcAft>
                <a:spcPts val="1600"/>
              </a:spcAft>
              <a:buNone/>
            </a:pPr>
            <a:r>
              <a:t/>
            </a:r>
            <a:endParaRPr/>
          </a:p>
        </p:txBody>
      </p:sp>
      <p:pic>
        <p:nvPicPr>
          <p:cNvPr id="158" name="Google Shape;158;p25"/>
          <p:cNvPicPr preferRelativeResize="0"/>
          <p:nvPr/>
        </p:nvPicPr>
        <p:blipFill>
          <a:blip r:embed="rId3">
            <a:alphaModFix/>
          </a:blip>
          <a:stretch>
            <a:fillRect/>
          </a:stretch>
        </p:blipFill>
        <p:spPr>
          <a:xfrm>
            <a:off x="2880375" y="821525"/>
            <a:ext cx="6263624" cy="4321976"/>
          </a:xfrm>
          <a:prstGeom prst="rect">
            <a:avLst/>
          </a:prstGeom>
          <a:noFill/>
          <a:ln cap="flat" cmpd="sng" w="9525">
            <a:solidFill>
              <a:srgbClr val="000000"/>
            </a:solidFill>
            <a:prstDash val="solid"/>
            <a:round/>
            <a:headEnd len="sm" w="sm" type="none"/>
            <a:tailEnd len="sm" w="sm" type="none"/>
          </a:ln>
        </p:spPr>
      </p:pic>
      <p:pic>
        <p:nvPicPr>
          <p:cNvPr id="159" name="Google Shape;159;p25"/>
          <p:cNvPicPr preferRelativeResize="0"/>
          <p:nvPr/>
        </p:nvPicPr>
        <p:blipFill>
          <a:blip r:embed="rId4">
            <a:alphaModFix/>
          </a:blip>
          <a:stretch>
            <a:fillRect/>
          </a:stretch>
        </p:blipFill>
        <p:spPr>
          <a:xfrm>
            <a:off x="7961250" y="0"/>
            <a:ext cx="1182750" cy="763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113850" y="193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Revenue And Invoices Across States </a:t>
            </a:r>
            <a:endParaRPr/>
          </a:p>
        </p:txBody>
      </p:sp>
      <p:sp>
        <p:nvSpPr>
          <p:cNvPr id="165" name="Google Shape;165;p26"/>
          <p:cNvSpPr txBox="1"/>
          <p:nvPr>
            <p:ph idx="1" type="body"/>
          </p:nvPr>
        </p:nvSpPr>
        <p:spPr>
          <a:xfrm>
            <a:off x="113850" y="1246225"/>
            <a:ext cx="4357800" cy="338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66" name="Google Shape;166;p26"/>
          <p:cNvSpPr txBox="1"/>
          <p:nvPr>
            <p:ph idx="2" type="body"/>
          </p:nvPr>
        </p:nvSpPr>
        <p:spPr>
          <a:xfrm>
            <a:off x="4471650" y="1246100"/>
            <a:ext cx="4222500" cy="338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7" name="Google Shape;167;p26"/>
          <p:cNvPicPr preferRelativeResize="0"/>
          <p:nvPr/>
        </p:nvPicPr>
        <p:blipFill rotWithShape="1">
          <a:blip r:embed="rId3">
            <a:alphaModFix/>
          </a:blip>
          <a:srcRect b="2002" l="17797" r="20829" t="19157"/>
          <a:stretch/>
        </p:blipFill>
        <p:spPr>
          <a:xfrm>
            <a:off x="0" y="1187362"/>
            <a:ext cx="4423825" cy="3500824"/>
          </a:xfrm>
          <a:prstGeom prst="rect">
            <a:avLst/>
          </a:prstGeom>
          <a:noFill/>
          <a:ln>
            <a:noFill/>
          </a:ln>
        </p:spPr>
      </p:pic>
      <p:pic>
        <p:nvPicPr>
          <p:cNvPr id="168" name="Google Shape;168;p26"/>
          <p:cNvPicPr preferRelativeResize="0"/>
          <p:nvPr/>
        </p:nvPicPr>
        <p:blipFill rotWithShape="1">
          <a:blip r:embed="rId4">
            <a:alphaModFix/>
          </a:blip>
          <a:srcRect b="2121" l="20339" r="20327" t="19014"/>
          <a:stretch/>
        </p:blipFill>
        <p:spPr>
          <a:xfrm>
            <a:off x="4430850" y="1187238"/>
            <a:ext cx="4304101" cy="3500824"/>
          </a:xfrm>
          <a:prstGeom prst="rect">
            <a:avLst/>
          </a:prstGeom>
          <a:noFill/>
          <a:ln>
            <a:noFill/>
          </a:ln>
        </p:spPr>
      </p:pic>
      <p:pic>
        <p:nvPicPr>
          <p:cNvPr id="169" name="Google Shape;169;p26"/>
          <p:cNvPicPr preferRelativeResize="0"/>
          <p:nvPr/>
        </p:nvPicPr>
        <p:blipFill>
          <a:blip r:embed="rId5">
            <a:alphaModFix/>
          </a:blip>
          <a:stretch>
            <a:fillRect/>
          </a:stretch>
        </p:blipFill>
        <p:spPr>
          <a:xfrm>
            <a:off x="7779500" y="0"/>
            <a:ext cx="1364500" cy="880300"/>
          </a:xfrm>
          <a:prstGeom prst="rect">
            <a:avLst/>
          </a:prstGeom>
          <a:noFill/>
          <a:ln>
            <a:noFill/>
          </a:ln>
        </p:spPr>
      </p:pic>
      <p:sp>
        <p:nvSpPr>
          <p:cNvPr id="170" name="Google Shape;170;p26"/>
          <p:cNvSpPr txBox="1"/>
          <p:nvPr/>
        </p:nvSpPr>
        <p:spPr>
          <a:xfrm>
            <a:off x="7479500" y="4629200"/>
            <a:ext cx="20361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6"/>
              </a:rPr>
              <a:t>To View DashBoard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128725" y="15330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Plant wise Analysis</a:t>
            </a:r>
            <a:endParaRPr/>
          </a:p>
        </p:txBody>
      </p:sp>
      <p:sp>
        <p:nvSpPr>
          <p:cNvPr id="176" name="Google Shape;176;p27"/>
          <p:cNvSpPr txBox="1"/>
          <p:nvPr/>
        </p:nvSpPr>
        <p:spPr>
          <a:xfrm>
            <a:off x="256150" y="1062075"/>
            <a:ext cx="3324600" cy="28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Rajasthan has the highest Plant count.</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In Spite</a:t>
            </a:r>
            <a:r>
              <a:rPr lang="en">
                <a:latin typeface="Open Sans"/>
                <a:ea typeface="Open Sans"/>
                <a:cs typeface="Open Sans"/>
                <a:sym typeface="Open Sans"/>
              </a:rPr>
              <a:t> of highest plant count ,Rajasthan contributes less in Revenue Generation.</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Despite of less number of plants in </a:t>
            </a:r>
            <a:r>
              <a:rPr lang="en">
                <a:latin typeface="Open Sans"/>
                <a:ea typeface="Open Sans"/>
                <a:cs typeface="Open Sans"/>
                <a:sym typeface="Open Sans"/>
              </a:rPr>
              <a:t>Maharashtra</a:t>
            </a:r>
            <a:r>
              <a:rPr lang="en">
                <a:latin typeface="Open Sans"/>
                <a:ea typeface="Open Sans"/>
                <a:cs typeface="Open Sans"/>
                <a:sym typeface="Open Sans"/>
              </a:rPr>
              <a:t> &amp; Tamil Nadu , revenue generation is more. </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p:txBody>
      </p:sp>
      <p:sp>
        <p:nvSpPr>
          <p:cNvPr id="177" name="Google Shape;177;p27"/>
          <p:cNvSpPr txBox="1"/>
          <p:nvPr/>
        </p:nvSpPr>
        <p:spPr>
          <a:xfrm>
            <a:off x="6777025" y="4563325"/>
            <a:ext cx="25311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Open Sans"/>
                <a:ea typeface="Open Sans"/>
                <a:cs typeface="Open Sans"/>
                <a:sym typeface="Open Sans"/>
                <a:hlinkClick r:id="rId3"/>
              </a:rPr>
              <a:t>To View Dashboard</a:t>
            </a:r>
            <a:endParaRPr>
              <a:latin typeface="Open Sans"/>
              <a:ea typeface="Open Sans"/>
              <a:cs typeface="Open Sans"/>
              <a:sym typeface="Open Sans"/>
            </a:endParaRPr>
          </a:p>
        </p:txBody>
      </p:sp>
      <p:pic>
        <p:nvPicPr>
          <p:cNvPr id="178" name="Google Shape;178;p27"/>
          <p:cNvPicPr preferRelativeResize="0"/>
          <p:nvPr/>
        </p:nvPicPr>
        <p:blipFill>
          <a:blip r:embed="rId4">
            <a:alphaModFix/>
          </a:blip>
          <a:stretch>
            <a:fillRect/>
          </a:stretch>
        </p:blipFill>
        <p:spPr>
          <a:xfrm>
            <a:off x="7855497" y="0"/>
            <a:ext cx="1288503" cy="831300"/>
          </a:xfrm>
          <a:prstGeom prst="rect">
            <a:avLst/>
          </a:prstGeom>
          <a:noFill/>
          <a:ln>
            <a:noFill/>
          </a:ln>
        </p:spPr>
      </p:pic>
      <p:sp>
        <p:nvSpPr>
          <p:cNvPr id="179" name="Google Shape;179;p27"/>
          <p:cNvSpPr txBox="1"/>
          <p:nvPr/>
        </p:nvSpPr>
        <p:spPr>
          <a:xfrm>
            <a:off x="4058650" y="1122775"/>
            <a:ext cx="4354500" cy="29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80" name="Google Shape;180;p27"/>
          <p:cNvPicPr preferRelativeResize="0"/>
          <p:nvPr/>
        </p:nvPicPr>
        <p:blipFill>
          <a:blip r:embed="rId5">
            <a:alphaModFix/>
          </a:blip>
          <a:stretch>
            <a:fillRect/>
          </a:stretch>
        </p:blipFill>
        <p:spPr>
          <a:xfrm>
            <a:off x="3493300" y="1059550"/>
            <a:ext cx="5650699" cy="3364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8"/>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Order Type Visualisation</a:t>
            </a:r>
            <a:endParaRPr/>
          </a:p>
        </p:txBody>
      </p:sp>
      <p:sp>
        <p:nvSpPr>
          <p:cNvPr id="186" name="Google Shape;186;p28"/>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p:txBody>
      </p:sp>
      <p:pic>
        <p:nvPicPr>
          <p:cNvPr id="187" name="Google Shape;187;p28"/>
          <p:cNvPicPr preferRelativeResize="0"/>
          <p:nvPr/>
        </p:nvPicPr>
        <p:blipFill>
          <a:blip r:embed="rId3">
            <a:alphaModFix/>
          </a:blip>
          <a:stretch>
            <a:fillRect/>
          </a:stretch>
        </p:blipFill>
        <p:spPr>
          <a:xfrm>
            <a:off x="7869750" y="0"/>
            <a:ext cx="1274250" cy="822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132375" y="-342900"/>
            <a:ext cx="6875700" cy="140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4200"/>
          </a:p>
          <a:p>
            <a:pPr indent="0" lvl="0" marL="0" rtl="0" algn="l">
              <a:spcBef>
                <a:spcPts val="0"/>
              </a:spcBef>
              <a:spcAft>
                <a:spcPts val="0"/>
              </a:spcAft>
              <a:buNone/>
            </a:pPr>
            <a:r>
              <a:t/>
            </a:r>
            <a:endParaRPr sz="4200"/>
          </a:p>
          <a:p>
            <a:pPr indent="0" lvl="0" marL="0" rtl="0" algn="l">
              <a:spcBef>
                <a:spcPts val="0"/>
              </a:spcBef>
              <a:spcAft>
                <a:spcPts val="0"/>
              </a:spcAft>
              <a:buNone/>
            </a:pPr>
            <a:r>
              <a:rPr lang="en" sz="4200"/>
              <a:t>           Overall Distribution Of Order Type </a:t>
            </a:r>
            <a:endParaRPr sz="4200"/>
          </a:p>
        </p:txBody>
      </p:sp>
      <p:sp>
        <p:nvSpPr>
          <p:cNvPr id="193" name="Google Shape;193;p29"/>
          <p:cNvSpPr txBox="1"/>
          <p:nvPr>
            <p:ph idx="1" type="body"/>
          </p:nvPr>
        </p:nvSpPr>
        <p:spPr>
          <a:xfrm>
            <a:off x="266725" y="1493275"/>
            <a:ext cx="2808000" cy="2846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400"/>
          </a:p>
          <a:p>
            <a:pPr indent="0" lvl="0" marL="0" rtl="0" algn="l">
              <a:spcBef>
                <a:spcPts val="1600"/>
              </a:spcBef>
              <a:spcAft>
                <a:spcPts val="1600"/>
              </a:spcAft>
              <a:buNone/>
            </a:pPr>
            <a:r>
              <a:t/>
            </a:r>
            <a:endParaRPr/>
          </a:p>
        </p:txBody>
      </p:sp>
      <p:pic>
        <p:nvPicPr>
          <p:cNvPr id="194" name="Google Shape;194;p29"/>
          <p:cNvPicPr preferRelativeResize="0"/>
          <p:nvPr/>
        </p:nvPicPr>
        <p:blipFill>
          <a:blip r:embed="rId3">
            <a:alphaModFix/>
          </a:blip>
          <a:stretch>
            <a:fillRect/>
          </a:stretch>
        </p:blipFill>
        <p:spPr>
          <a:xfrm>
            <a:off x="7845700" y="0"/>
            <a:ext cx="1298300" cy="837600"/>
          </a:xfrm>
          <a:prstGeom prst="rect">
            <a:avLst/>
          </a:prstGeom>
          <a:noFill/>
          <a:ln>
            <a:noFill/>
          </a:ln>
        </p:spPr>
      </p:pic>
      <p:pic>
        <p:nvPicPr>
          <p:cNvPr id="195" name="Google Shape;195;p29"/>
          <p:cNvPicPr preferRelativeResize="0"/>
          <p:nvPr/>
        </p:nvPicPr>
        <p:blipFill rotWithShape="1">
          <a:blip r:embed="rId4">
            <a:alphaModFix/>
          </a:blip>
          <a:srcRect b="0" l="20669" r="27796" t="19452"/>
          <a:stretch/>
        </p:blipFill>
        <p:spPr>
          <a:xfrm>
            <a:off x="2004550" y="1060800"/>
            <a:ext cx="5760475" cy="3960724"/>
          </a:xfrm>
          <a:prstGeom prst="rect">
            <a:avLst/>
          </a:prstGeom>
          <a:noFill/>
          <a:ln>
            <a:noFill/>
          </a:ln>
        </p:spPr>
      </p:pic>
      <p:sp>
        <p:nvSpPr>
          <p:cNvPr id="196" name="Google Shape;196;p29"/>
          <p:cNvSpPr txBox="1"/>
          <p:nvPr/>
        </p:nvSpPr>
        <p:spPr>
          <a:xfrm>
            <a:off x="7119925" y="4635125"/>
            <a:ext cx="25311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Open Sans"/>
                <a:ea typeface="Open Sans"/>
                <a:cs typeface="Open Sans"/>
                <a:sym typeface="Open Sans"/>
                <a:hlinkClick r:id="rId5"/>
              </a:rPr>
              <a:t>To View Dashboard</a:t>
            </a:r>
            <a:endParaRPr>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1672575" y="405575"/>
            <a:ext cx="7221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Overall Revenue Generation From Various Order Type</a:t>
            </a:r>
            <a:endParaRPr/>
          </a:p>
        </p:txBody>
      </p:sp>
      <p:sp>
        <p:nvSpPr>
          <p:cNvPr id="202" name="Google Shape;202;p30"/>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3" name="Google Shape;203;p30"/>
          <p:cNvPicPr preferRelativeResize="0"/>
          <p:nvPr/>
        </p:nvPicPr>
        <p:blipFill>
          <a:blip r:embed="rId3">
            <a:alphaModFix/>
          </a:blip>
          <a:stretch>
            <a:fillRect/>
          </a:stretch>
        </p:blipFill>
        <p:spPr>
          <a:xfrm>
            <a:off x="311700" y="1313675"/>
            <a:ext cx="8679900" cy="3676825"/>
          </a:xfrm>
          <a:prstGeom prst="rect">
            <a:avLst/>
          </a:prstGeom>
          <a:noFill/>
          <a:ln>
            <a:noFill/>
          </a:ln>
        </p:spPr>
      </p:pic>
      <p:pic>
        <p:nvPicPr>
          <p:cNvPr id="204" name="Google Shape;204;p30"/>
          <p:cNvPicPr preferRelativeResize="0"/>
          <p:nvPr/>
        </p:nvPicPr>
        <p:blipFill>
          <a:blip r:embed="rId4">
            <a:alphaModFix/>
          </a:blip>
          <a:stretch>
            <a:fillRect/>
          </a:stretch>
        </p:blipFill>
        <p:spPr>
          <a:xfrm>
            <a:off x="7972670" y="0"/>
            <a:ext cx="1171331" cy="755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77900" y="77850"/>
            <a:ext cx="50982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Average Revenue Analysis(Order Type)</a:t>
            </a:r>
            <a:endParaRPr/>
          </a:p>
        </p:txBody>
      </p:sp>
      <p:sp>
        <p:nvSpPr>
          <p:cNvPr id="210" name="Google Shape;210;p31"/>
          <p:cNvSpPr txBox="1"/>
          <p:nvPr>
            <p:ph idx="1" type="body"/>
          </p:nvPr>
        </p:nvSpPr>
        <p:spPr>
          <a:xfrm>
            <a:off x="159225" y="931800"/>
            <a:ext cx="2808000" cy="278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t>
            </a:r>
            <a:endParaRPr/>
          </a:p>
        </p:txBody>
      </p:sp>
      <p:pic>
        <p:nvPicPr>
          <p:cNvPr id="211" name="Google Shape;211;p31"/>
          <p:cNvPicPr preferRelativeResize="0"/>
          <p:nvPr/>
        </p:nvPicPr>
        <p:blipFill>
          <a:blip r:embed="rId3">
            <a:alphaModFix/>
          </a:blip>
          <a:stretch>
            <a:fillRect/>
          </a:stretch>
        </p:blipFill>
        <p:spPr>
          <a:xfrm>
            <a:off x="693250" y="985275"/>
            <a:ext cx="7755925" cy="3676825"/>
          </a:xfrm>
          <a:prstGeom prst="rect">
            <a:avLst/>
          </a:prstGeom>
          <a:noFill/>
          <a:ln>
            <a:noFill/>
          </a:ln>
        </p:spPr>
      </p:pic>
      <p:pic>
        <p:nvPicPr>
          <p:cNvPr id="212" name="Google Shape;212;p31"/>
          <p:cNvPicPr preferRelativeResize="0"/>
          <p:nvPr/>
        </p:nvPicPr>
        <p:blipFill>
          <a:blip r:embed="rId4">
            <a:alphaModFix/>
          </a:blip>
          <a:stretch>
            <a:fillRect/>
          </a:stretch>
        </p:blipFill>
        <p:spPr>
          <a:xfrm>
            <a:off x="7869750" y="0"/>
            <a:ext cx="1274250" cy="822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nvSpPr>
        <p:spPr>
          <a:xfrm>
            <a:off x="626075" y="660750"/>
            <a:ext cx="6947700" cy="28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70" name="Google Shape;70;p14"/>
          <p:cNvSpPr txBox="1"/>
          <p:nvPr/>
        </p:nvSpPr>
        <p:spPr>
          <a:xfrm>
            <a:off x="2851200" y="246210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71" name="Google Shape;71;p14"/>
          <p:cNvSpPr txBox="1"/>
          <p:nvPr/>
        </p:nvSpPr>
        <p:spPr>
          <a:xfrm>
            <a:off x="-83400" y="119075"/>
            <a:ext cx="8977500" cy="4965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sz="3700">
                <a:solidFill>
                  <a:srgbClr val="2B2A28"/>
                </a:solidFill>
                <a:highlight>
                  <a:srgbClr val="D5D5D5"/>
                </a:highlight>
                <a:latin typeface="Economica"/>
                <a:ea typeface="Economica"/>
                <a:cs typeface="Economica"/>
                <a:sym typeface="Economica"/>
              </a:rPr>
              <a:t>Multi Brand Car Service Center</a:t>
            </a:r>
            <a:endParaRPr sz="3700">
              <a:solidFill>
                <a:srgbClr val="2B2A28"/>
              </a:solidFill>
              <a:highlight>
                <a:srgbClr val="D5D5D5"/>
              </a:highlight>
              <a:latin typeface="Economica"/>
              <a:ea typeface="Economica"/>
              <a:cs typeface="Economica"/>
              <a:sym typeface="Economica"/>
            </a:endParaRPr>
          </a:p>
          <a:p>
            <a:pPr indent="-355600" lvl="0" marL="457200" rtl="0" algn="just">
              <a:lnSpc>
                <a:spcPct val="115000"/>
              </a:lnSpc>
              <a:spcBef>
                <a:spcPts val="1500"/>
              </a:spcBef>
              <a:spcAft>
                <a:spcPts val="0"/>
              </a:spcAft>
              <a:buSzPts val="2000"/>
              <a:buFont typeface="Economica"/>
              <a:buChar char="●"/>
            </a:pPr>
            <a:r>
              <a:rPr lang="en" sz="2000">
                <a:solidFill>
                  <a:srgbClr val="2B2A27"/>
                </a:solidFill>
                <a:highlight>
                  <a:srgbClr val="FFFFFF"/>
                </a:highlight>
                <a:latin typeface="Economica"/>
                <a:ea typeface="Economica"/>
                <a:cs typeface="Economica"/>
                <a:sym typeface="Economica"/>
              </a:rPr>
              <a:t>Mahindra First Choice Services is India’s leading chain of </a:t>
            </a:r>
            <a:r>
              <a:rPr lang="en" sz="2000">
                <a:solidFill>
                  <a:srgbClr val="337AB7"/>
                </a:solidFill>
                <a:highlight>
                  <a:srgbClr val="FFFFFF"/>
                </a:highlight>
                <a:uFill>
                  <a:noFill/>
                </a:uFill>
                <a:latin typeface="Economica"/>
                <a:ea typeface="Economica"/>
                <a:cs typeface="Economica"/>
                <a:sym typeface="Economica"/>
                <a:hlinkClick r:id="rId3"/>
              </a:rPr>
              <a:t>multi-brand car service workshops</a:t>
            </a:r>
            <a:r>
              <a:rPr lang="en" sz="2000">
                <a:solidFill>
                  <a:srgbClr val="2B2A27"/>
                </a:solidFill>
                <a:highlight>
                  <a:srgbClr val="FFFFFF"/>
                </a:highlight>
                <a:latin typeface="Economica"/>
                <a:ea typeface="Economica"/>
                <a:cs typeface="Economica"/>
                <a:sym typeface="Economica"/>
              </a:rPr>
              <a:t> offering wide array of services. We focus on enhancing your driving experience by offering world-class </a:t>
            </a:r>
            <a:r>
              <a:rPr lang="en" sz="2000">
                <a:solidFill>
                  <a:srgbClr val="337AB7"/>
                </a:solidFill>
                <a:highlight>
                  <a:srgbClr val="FFFFFF"/>
                </a:highlight>
                <a:uFill>
                  <a:noFill/>
                </a:uFill>
                <a:latin typeface="Economica"/>
                <a:ea typeface="Economica"/>
                <a:cs typeface="Economica"/>
                <a:sym typeface="Economica"/>
                <a:hlinkClick r:id="rId4"/>
              </a:rPr>
              <a:t>car maintenance</a:t>
            </a:r>
            <a:r>
              <a:rPr lang="en" sz="2000">
                <a:solidFill>
                  <a:srgbClr val="2B2A27"/>
                </a:solidFill>
                <a:highlight>
                  <a:srgbClr val="FFFFFF"/>
                </a:highlight>
                <a:latin typeface="Economica"/>
                <a:ea typeface="Economica"/>
                <a:cs typeface="Economica"/>
                <a:sym typeface="Economica"/>
              </a:rPr>
              <a:t> services for cars of all makes and models. Our sole mission is “To provide </a:t>
            </a:r>
            <a:r>
              <a:rPr lang="en" sz="2000">
                <a:solidFill>
                  <a:srgbClr val="337AB7"/>
                </a:solidFill>
                <a:highlight>
                  <a:srgbClr val="FFFFFF"/>
                </a:highlight>
                <a:uFill>
                  <a:noFill/>
                </a:uFill>
                <a:latin typeface="Economica"/>
                <a:ea typeface="Economica"/>
                <a:cs typeface="Economica"/>
                <a:sym typeface="Economica"/>
                <a:hlinkClick r:id="rId5"/>
              </a:rPr>
              <a:t>car care services</a:t>
            </a:r>
            <a:r>
              <a:rPr lang="en" sz="2000">
                <a:solidFill>
                  <a:srgbClr val="2B2A27"/>
                </a:solidFill>
                <a:highlight>
                  <a:srgbClr val="FFFFFF"/>
                </a:highlight>
                <a:latin typeface="Economica"/>
                <a:ea typeface="Economica"/>
                <a:cs typeface="Economica"/>
                <a:sym typeface="Economica"/>
              </a:rPr>
              <a:t> to keep the cars fit and healthy and customers happy and smiling”.</a:t>
            </a:r>
            <a:endParaRPr sz="2000">
              <a:solidFill>
                <a:srgbClr val="2B2A27"/>
              </a:solidFill>
              <a:highlight>
                <a:srgbClr val="FFFFFF"/>
              </a:highlight>
              <a:latin typeface="Economica"/>
              <a:ea typeface="Economica"/>
              <a:cs typeface="Economica"/>
              <a:sym typeface="Economica"/>
            </a:endParaRPr>
          </a:p>
          <a:p>
            <a:pPr indent="-355600" lvl="0" marL="457200" rtl="0" algn="just">
              <a:lnSpc>
                <a:spcPct val="115000"/>
              </a:lnSpc>
              <a:spcBef>
                <a:spcPts val="0"/>
              </a:spcBef>
              <a:spcAft>
                <a:spcPts val="0"/>
              </a:spcAft>
              <a:buClr>
                <a:srgbClr val="2B2A27"/>
              </a:buClr>
              <a:buSzPts val="2000"/>
              <a:buFont typeface="Economica"/>
              <a:buChar char="●"/>
            </a:pPr>
            <a:r>
              <a:rPr lang="en" sz="2000">
                <a:solidFill>
                  <a:srgbClr val="2B2A27"/>
                </a:solidFill>
                <a:highlight>
                  <a:srgbClr val="FFFFFF"/>
                </a:highlight>
                <a:latin typeface="Economica"/>
                <a:ea typeface="Economica"/>
                <a:cs typeface="Economica"/>
                <a:sym typeface="Economica"/>
              </a:rPr>
              <a:t>With well-equipped car service stations and fully trained mechanics, we provide quality services with excellent packages that are designed to offer you great savings.</a:t>
            </a:r>
            <a:endParaRPr sz="2000">
              <a:solidFill>
                <a:srgbClr val="2B2A27"/>
              </a:solidFill>
              <a:highlight>
                <a:srgbClr val="FFFFFF"/>
              </a:highlight>
              <a:latin typeface="Economica"/>
              <a:ea typeface="Economica"/>
              <a:cs typeface="Economica"/>
              <a:sym typeface="Economica"/>
            </a:endParaRPr>
          </a:p>
          <a:p>
            <a:pPr indent="-355600" lvl="0" marL="457200" rtl="0" algn="just">
              <a:lnSpc>
                <a:spcPct val="115000"/>
              </a:lnSpc>
              <a:spcBef>
                <a:spcPts val="0"/>
              </a:spcBef>
              <a:spcAft>
                <a:spcPts val="0"/>
              </a:spcAft>
              <a:buSzPts val="2000"/>
              <a:buFont typeface="Economica"/>
              <a:buChar char="●"/>
            </a:pPr>
            <a:r>
              <a:rPr lang="en" sz="2000">
                <a:solidFill>
                  <a:srgbClr val="2B2A27"/>
                </a:solidFill>
                <a:highlight>
                  <a:srgbClr val="FFFFFF"/>
                </a:highlight>
                <a:latin typeface="Economica"/>
                <a:ea typeface="Economica"/>
                <a:cs typeface="Economica"/>
                <a:sym typeface="Economica"/>
              </a:rPr>
              <a:t>Our state-of-art workshops are conveniently located in many cities across the country. Now you can </a:t>
            </a:r>
            <a:r>
              <a:rPr lang="en" sz="2000">
                <a:solidFill>
                  <a:srgbClr val="337AB7"/>
                </a:solidFill>
                <a:highlight>
                  <a:srgbClr val="FFFFFF"/>
                </a:highlight>
                <a:uFill>
                  <a:noFill/>
                </a:uFill>
                <a:latin typeface="Economica"/>
                <a:ea typeface="Economica"/>
                <a:cs typeface="Economica"/>
                <a:sym typeface="Economica"/>
                <a:hlinkClick r:id="rId6"/>
              </a:rPr>
              <a:t>book your service online</a:t>
            </a:r>
            <a:r>
              <a:rPr lang="en" sz="2000">
                <a:solidFill>
                  <a:srgbClr val="2B2A27"/>
                </a:solidFill>
                <a:highlight>
                  <a:srgbClr val="FFFFFF"/>
                </a:highlight>
                <a:latin typeface="Economica"/>
                <a:ea typeface="Economica"/>
                <a:cs typeface="Economica"/>
                <a:sym typeface="Economica"/>
              </a:rPr>
              <a:t> at the nearest Mahindra First Choice Services Workshop.</a:t>
            </a:r>
            <a:endParaRPr sz="2000">
              <a:solidFill>
                <a:srgbClr val="2B2A27"/>
              </a:solidFill>
              <a:highlight>
                <a:srgbClr val="FFFFFF"/>
              </a:highlight>
              <a:latin typeface="Economica"/>
              <a:ea typeface="Economica"/>
              <a:cs typeface="Economica"/>
              <a:sym typeface="Economica"/>
            </a:endParaRPr>
          </a:p>
        </p:txBody>
      </p:sp>
      <p:pic>
        <p:nvPicPr>
          <p:cNvPr id="72" name="Google Shape;72;p14"/>
          <p:cNvPicPr preferRelativeResize="0"/>
          <p:nvPr/>
        </p:nvPicPr>
        <p:blipFill>
          <a:blip r:embed="rId7">
            <a:alphaModFix/>
          </a:blip>
          <a:stretch>
            <a:fillRect/>
          </a:stretch>
        </p:blipFill>
        <p:spPr>
          <a:xfrm>
            <a:off x="7961250" y="0"/>
            <a:ext cx="1182750" cy="763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159250" y="193075"/>
            <a:ext cx="6206100" cy="755700"/>
          </a:xfrm>
          <a:prstGeom prst="rect">
            <a:avLst/>
          </a:prstGeom>
        </p:spPr>
        <p:txBody>
          <a:bodyPr anchorCtr="0" anchor="b" bIns="91425" lIns="91425" spcFirstLastPara="1" rIns="91425" wrap="square" tIns="91425">
            <a:noAutofit/>
          </a:bodyPr>
          <a:lstStyle/>
          <a:p>
            <a:pPr indent="0" lvl="0" marL="914400" rtl="0" algn="l">
              <a:spcBef>
                <a:spcPts val="0"/>
              </a:spcBef>
              <a:spcAft>
                <a:spcPts val="0"/>
              </a:spcAft>
              <a:buNone/>
            </a:pPr>
            <a:r>
              <a:rPr lang="en"/>
              <a:t>Average Service Time Analysis (Order Type)</a:t>
            </a:r>
            <a:endParaRPr/>
          </a:p>
        </p:txBody>
      </p:sp>
      <p:sp>
        <p:nvSpPr>
          <p:cNvPr id="218" name="Google Shape;218;p32"/>
          <p:cNvSpPr txBox="1"/>
          <p:nvPr>
            <p:ph idx="1" type="body"/>
          </p:nvPr>
        </p:nvSpPr>
        <p:spPr>
          <a:xfrm>
            <a:off x="159250" y="1044325"/>
            <a:ext cx="2808000" cy="278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t>
            </a:r>
            <a:endParaRPr/>
          </a:p>
        </p:txBody>
      </p:sp>
      <p:pic>
        <p:nvPicPr>
          <p:cNvPr id="219" name="Google Shape;219;p32"/>
          <p:cNvPicPr preferRelativeResize="0"/>
          <p:nvPr/>
        </p:nvPicPr>
        <p:blipFill>
          <a:blip r:embed="rId3">
            <a:alphaModFix/>
          </a:blip>
          <a:stretch>
            <a:fillRect/>
          </a:stretch>
        </p:blipFill>
        <p:spPr>
          <a:xfrm>
            <a:off x="845725" y="1128225"/>
            <a:ext cx="7796576" cy="3676825"/>
          </a:xfrm>
          <a:prstGeom prst="rect">
            <a:avLst/>
          </a:prstGeom>
          <a:noFill/>
          <a:ln>
            <a:noFill/>
          </a:ln>
        </p:spPr>
      </p:pic>
      <p:pic>
        <p:nvPicPr>
          <p:cNvPr id="220" name="Google Shape;220;p32"/>
          <p:cNvPicPr preferRelativeResize="0"/>
          <p:nvPr/>
        </p:nvPicPr>
        <p:blipFill>
          <a:blip r:embed="rId4">
            <a:alphaModFix/>
          </a:blip>
          <a:stretch>
            <a:fillRect/>
          </a:stretch>
        </p:blipFill>
        <p:spPr>
          <a:xfrm>
            <a:off x="7869750" y="0"/>
            <a:ext cx="1274250" cy="822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0" y="596825"/>
            <a:ext cx="3868200" cy="137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Service To Labour Value  Ratio(State Wise)</a:t>
            </a:r>
            <a:endParaRPr sz="4200"/>
          </a:p>
        </p:txBody>
      </p:sp>
      <p:sp>
        <p:nvSpPr>
          <p:cNvPr id="226" name="Google Shape;226;p33"/>
          <p:cNvSpPr txBox="1"/>
          <p:nvPr>
            <p:ph idx="1" type="body"/>
          </p:nvPr>
        </p:nvSpPr>
        <p:spPr>
          <a:xfrm>
            <a:off x="57600" y="1713800"/>
            <a:ext cx="2808000" cy="1585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304800" lvl="0" marL="457200" rtl="0" algn="l">
              <a:lnSpc>
                <a:spcPct val="100000"/>
              </a:lnSpc>
              <a:spcBef>
                <a:spcPts val="0"/>
              </a:spcBef>
              <a:spcAft>
                <a:spcPts val="0"/>
              </a:spcAft>
              <a:buSzPts val="1200"/>
              <a:buChar char="❏"/>
            </a:pPr>
            <a:r>
              <a:rPr lang="en"/>
              <a:t>The state having highest revenue shows continuous decline in service to labour ratio over the years</a:t>
            </a:r>
            <a:endParaRPr/>
          </a:p>
          <a:p>
            <a:pPr indent="0" lvl="0" marL="457200" rtl="0" algn="l">
              <a:lnSpc>
                <a:spcPct val="100000"/>
              </a:lnSpc>
              <a:spcBef>
                <a:spcPts val="0"/>
              </a:spcBef>
              <a:spcAft>
                <a:spcPts val="0"/>
              </a:spcAft>
              <a:buNone/>
            </a:pPr>
            <a:r>
              <a:t/>
            </a:r>
            <a:endParaRPr/>
          </a:p>
          <a:p>
            <a:pPr indent="-304800" lvl="0" marL="457200" rtl="0" algn="l">
              <a:lnSpc>
                <a:spcPct val="100000"/>
              </a:lnSpc>
              <a:spcBef>
                <a:spcPts val="0"/>
              </a:spcBef>
              <a:spcAft>
                <a:spcPts val="0"/>
              </a:spcAft>
              <a:buSzPts val="1200"/>
              <a:buChar char="❏"/>
            </a:pPr>
            <a:r>
              <a:rPr lang="en"/>
              <a:t>The state having lowest revenue shows random pattern in service to labor ratio over the years</a:t>
            </a:r>
            <a:endParaRPr/>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t/>
            </a:r>
            <a:endParaRPr/>
          </a:p>
          <a:p>
            <a:pPr indent="0" lvl="0" marL="0" rtl="0" algn="l">
              <a:spcBef>
                <a:spcPts val="0"/>
              </a:spcBef>
              <a:spcAft>
                <a:spcPts val="0"/>
              </a:spcAft>
              <a:buNone/>
            </a:pPr>
            <a:r>
              <a:t/>
            </a:r>
            <a:endParaRPr sz="1600"/>
          </a:p>
          <a:p>
            <a:pPr indent="0" lvl="0" marL="457200" rtl="0" algn="l">
              <a:spcBef>
                <a:spcPts val="1600"/>
              </a:spcBef>
              <a:spcAft>
                <a:spcPts val="1600"/>
              </a:spcAft>
              <a:buNone/>
            </a:pPr>
            <a:r>
              <a:t/>
            </a:r>
            <a:endParaRPr sz="1600"/>
          </a:p>
        </p:txBody>
      </p:sp>
      <p:pic>
        <p:nvPicPr>
          <p:cNvPr id="227" name="Google Shape;227;p33"/>
          <p:cNvPicPr preferRelativeResize="0"/>
          <p:nvPr/>
        </p:nvPicPr>
        <p:blipFill rotWithShape="1">
          <a:blip r:embed="rId3">
            <a:alphaModFix/>
          </a:blip>
          <a:srcRect b="5663" l="0" r="1777" t="6663"/>
          <a:stretch/>
        </p:blipFill>
        <p:spPr>
          <a:xfrm>
            <a:off x="3094900" y="178900"/>
            <a:ext cx="4988324" cy="2571750"/>
          </a:xfrm>
          <a:prstGeom prst="rect">
            <a:avLst/>
          </a:prstGeom>
          <a:noFill/>
          <a:ln>
            <a:noFill/>
          </a:ln>
        </p:spPr>
      </p:pic>
      <p:pic>
        <p:nvPicPr>
          <p:cNvPr id="228" name="Google Shape;228;p33"/>
          <p:cNvPicPr preferRelativeResize="0"/>
          <p:nvPr/>
        </p:nvPicPr>
        <p:blipFill rotWithShape="1">
          <a:blip r:embed="rId4">
            <a:alphaModFix/>
          </a:blip>
          <a:srcRect b="2776" l="3598" r="1452" t="6479"/>
          <a:stretch/>
        </p:blipFill>
        <p:spPr>
          <a:xfrm>
            <a:off x="3173525" y="2903125"/>
            <a:ext cx="5661899" cy="2240375"/>
          </a:xfrm>
          <a:prstGeom prst="rect">
            <a:avLst/>
          </a:prstGeom>
          <a:noFill/>
          <a:ln>
            <a:noFill/>
          </a:ln>
        </p:spPr>
      </p:pic>
      <p:pic>
        <p:nvPicPr>
          <p:cNvPr id="229" name="Google Shape;229;p33"/>
          <p:cNvPicPr preferRelativeResize="0"/>
          <p:nvPr/>
        </p:nvPicPr>
        <p:blipFill>
          <a:blip r:embed="rId5">
            <a:alphaModFix/>
          </a:blip>
          <a:stretch>
            <a:fillRect/>
          </a:stretch>
        </p:blipFill>
        <p:spPr>
          <a:xfrm>
            <a:off x="8083225" y="0"/>
            <a:ext cx="1060775" cy="7590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4"/>
          <p:cNvSpPr txBox="1"/>
          <p:nvPr>
            <p:ph type="title"/>
          </p:nvPr>
        </p:nvSpPr>
        <p:spPr>
          <a:xfrm>
            <a:off x="57575" y="92300"/>
            <a:ext cx="83007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100"/>
              <a:t>Overall Service  To Labour Value Ratio(Year Wise)</a:t>
            </a:r>
            <a:endParaRPr sz="4100"/>
          </a:p>
        </p:txBody>
      </p:sp>
      <p:pic>
        <p:nvPicPr>
          <p:cNvPr id="235" name="Google Shape;235;p34"/>
          <p:cNvPicPr preferRelativeResize="0"/>
          <p:nvPr/>
        </p:nvPicPr>
        <p:blipFill>
          <a:blip r:embed="rId3">
            <a:alphaModFix/>
          </a:blip>
          <a:stretch>
            <a:fillRect/>
          </a:stretch>
        </p:blipFill>
        <p:spPr>
          <a:xfrm>
            <a:off x="690125" y="1189475"/>
            <a:ext cx="7888050" cy="3547500"/>
          </a:xfrm>
          <a:prstGeom prst="rect">
            <a:avLst/>
          </a:prstGeom>
          <a:noFill/>
          <a:ln>
            <a:noFill/>
          </a:ln>
        </p:spPr>
      </p:pic>
      <p:sp>
        <p:nvSpPr>
          <p:cNvPr id="236" name="Google Shape;236;p34"/>
          <p:cNvSpPr txBox="1"/>
          <p:nvPr/>
        </p:nvSpPr>
        <p:spPr>
          <a:xfrm>
            <a:off x="113850" y="971750"/>
            <a:ext cx="2714100" cy="3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457200" rtl="0" algn="l">
              <a:spcBef>
                <a:spcPts val="0"/>
              </a:spcBef>
              <a:spcAft>
                <a:spcPts val="0"/>
              </a:spcAft>
              <a:buNone/>
            </a:pPr>
            <a:r>
              <a:t/>
            </a:r>
            <a:endParaRPr sz="1200">
              <a:latin typeface="Open Sans"/>
              <a:ea typeface="Open Sans"/>
              <a:cs typeface="Open Sans"/>
              <a:sym typeface="Open Sans"/>
            </a:endParaRPr>
          </a:p>
        </p:txBody>
      </p:sp>
      <p:pic>
        <p:nvPicPr>
          <p:cNvPr id="237" name="Google Shape;237;p34"/>
          <p:cNvPicPr preferRelativeResize="0"/>
          <p:nvPr/>
        </p:nvPicPr>
        <p:blipFill>
          <a:blip r:embed="rId4">
            <a:alphaModFix/>
          </a:blip>
          <a:stretch>
            <a:fillRect/>
          </a:stretch>
        </p:blipFill>
        <p:spPr>
          <a:xfrm>
            <a:off x="8052725" y="0"/>
            <a:ext cx="1091275" cy="704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88050" y="0"/>
            <a:ext cx="5494200" cy="83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4200"/>
          </a:p>
          <a:p>
            <a:pPr indent="0" lvl="0" marL="0" rtl="0" algn="l">
              <a:spcBef>
                <a:spcPts val="0"/>
              </a:spcBef>
              <a:spcAft>
                <a:spcPts val="0"/>
              </a:spcAft>
              <a:buNone/>
            </a:pPr>
            <a:r>
              <a:rPr lang="en" sz="4200"/>
              <a:t>State Revenues over the years</a:t>
            </a:r>
            <a:endParaRPr sz="4200"/>
          </a:p>
        </p:txBody>
      </p:sp>
      <p:sp>
        <p:nvSpPr>
          <p:cNvPr id="243" name="Google Shape;243;p35"/>
          <p:cNvSpPr txBox="1"/>
          <p:nvPr>
            <p:ph idx="1" type="body"/>
          </p:nvPr>
        </p:nvSpPr>
        <p:spPr>
          <a:xfrm>
            <a:off x="128725" y="913900"/>
            <a:ext cx="2808000" cy="370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t>
            </a:r>
            <a:endParaRPr/>
          </a:p>
        </p:txBody>
      </p:sp>
      <p:pic>
        <p:nvPicPr>
          <p:cNvPr id="244" name="Google Shape;244;p35"/>
          <p:cNvPicPr preferRelativeResize="0"/>
          <p:nvPr/>
        </p:nvPicPr>
        <p:blipFill>
          <a:blip r:embed="rId3">
            <a:alphaModFix/>
          </a:blip>
          <a:stretch>
            <a:fillRect/>
          </a:stretch>
        </p:blipFill>
        <p:spPr>
          <a:xfrm>
            <a:off x="7972656" y="0"/>
            <a:ext cx="1171344" cy="755700"/>
          </a:xfrm>
          <a:prstGeom prst="rect">
            <a:avLst/>
          </a:prstGeom>
          <a:noFill/>
          <a:ln>
            <a:noFill/>
          </a:ln>
        </p:spPr>
      </p:pic>
      <p:pic>
        <p:nvPicPr>
          <p:cNvPr id="245" name="Google Shape;245;p35"/>
          <p:cNvPicPr preferRelativeResize="0"/>
          <p:nvPr/>
        </p:nvPicPr>
        <p:blipFill>
          <a:blip r:embed="rId4">
            <a:alphaModFix/>
          </a:blip>
          <a:stretch>
            <a:fillRect/>
          </a:stretch>
        </p:blipFill>
        <p:spPr>
          <a:xfrm>
            <a:off x="327325" y="755700"/>
            <a:ext cx="7908400" cy="4286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Google Shape;250;p36"/>
          <p:cNvPicPr preferRelativeResize="0"/>
          <p:nvPr/>
        </p:nvPicPr>
        <p:blipFill>
          <a:blip r:embed="rId3">
            <a:alphaModFix/>
          </a:blip>
          <a:stretch>
            <a:fillRect/>
          </a:stretch>
        </p:blipFill>
        <p:spPr>
          <a:xfrm>
            <a:off x="2462100" y="1151975"/>
            <a:ext cx="3913925" cy="3479075"/>
          </a:xfrm>
          <a:prstGeom prst="rect">
            <a:avLst/>
          </a:prstGeom>
          <a:noFill/>
          <a:ln>
            <a:noFill/>
          </a:ln>
        </p:spPr>
      </p:pic>
      <p:sp>
        <p:nvSpPr>
          <p:cNvPr id="251" name="Google Shape;251;p36"/>
          <p:cNvSpPr txBox="1"/>
          <p:nvPr/>
        </p:nvSpPr>
        <p:spPr>
          <a:xfrm>
            <a:off x="0" y="0"/>
            <a:ext cx="65217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dk1"/>
                </a:solidFill>
                <a:latin typeface="Economica"/>
                <a:ea typeface="Economica"/>
                <a:cs typeface="Economica"/>
                <a:sym typeface="Economica"/>
              </a:rPr>
              <a:t>Classes based on kilometers of cars</a:t>
            </a:r>
            <a:endParaRPr/>
          </a:p>
        </p:txBody>
      </p:sp>
      <p:pic>
        <p:nvPicPr>
          <p:cNvPr id="252" name="Google Shape;252;p36"/>
          <p:cNvPicPr preferRelativeResize="0"/>
          <p:nvPr/>
        </p:nvPicPr>
        <p:blipFill>
          <a:blip r:embed="rId4">
            <a:alphaModFix/>
          </a:blip>
          <a:stretch>
            <a:fillRect/>
          </a:stretch>
        </p:blipFill>
        <p:spPr>
          <a:xfrm>
            <a:off x="7869750" y="0"/>
            <a:ext cx="1274250" cy="822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pic>
        <p:nvPicPr>
          <p:cNvPr id="257" name="Google Shape;257;p37"/>
          <p:cNvPicPr preferRelativeResize="0"/>
          <p:nvPr/>
        </p:nvPicPr>
        <p:blipFill>
          <a:blip r:embed="rId3">
            <a:alphaModFix/>
          </a:blip>
          <a:stretch>
            <a:fillRect/>
          </a:stretch>
        </p:blipFill>
        <p:spPr>
          <a:xfrm>
            <a:off x="152400" y="152400"/>
            <a:ext cx="8110750" cy="4838701"/>
          </a:xfrm>
          <a:prstGeom prst="rect">
            <a:avLst/>
          </a:prstGeom>
          <a:noFill/>
          <a:ln>
            <a:noFill/>
          </a:ln>
        </p:spPr>
      </p:pic>
      <p:pic>
        <p:nvPicPr>
          <p:cNvPr id="258" name="Google Shape;258;p37"/>
          <p:cNvPicPr preferRelativeResize="0"/>
          <p:nvPr/>
        </p:nvPicPr>
        <p:blipFill>
          <a:blip r:embed="rId4">
            <a:alphaModFix/>
          </a:blip>
          <a:stretch>
            <a:fillRect/>
          </a:stretch>
        </p:blipFill>
        <p:spPr>
          <a:xfrm>
            <a:off x="7869750" y="0"/>
            <a:ext cx="1274250" cy="822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8"/>
          <p:cNvSpPr txBox="1"/>
          <p:nvPr>
            <p:ph type="title"/>
          </p:nvPr>
        </p:nvSpPr>
        <p:spPr>
          <a:xfrm>
            <a:off x="773700" y="1146575"/>
            <a:ext cx="7596600" cy="142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Market Segmentation-Cluster Analysis</a:t>
            </a:r>
            <a:endParaRPr/>
          </a:p>
          <a:p>
            <a:pPr indent="0" lvl="0" marL="0" rtl="0" algn="ctr">
              <a:spcBef>
                <a:spcPts val="0"/>
              </a:spcBef>
              <a:spcAft>
                <a:spcPts val="0"/>
              </a:spcAft>
              <a:buNone/>
            </a:pPr>
            <a:r>
              <a:t/>
            </a:r>
            <a:endParaRPr/>
          </a:p>
        </p:txBody>
      </p:sp>
      <p:pic>
        <p:nvPicPr>
          <p:cNvPr id="264" name="Google Shape;264;p38"/>
          <p:cNvPicPr preferRelativeResize="0"/>
          <p:nvPr/>
        </p:nvPicPr>
        <p:blipFill>
          <a:blip r:embed="rId3">
            <a:alphaModFix/>
          </a:blip>
          <a:stretch>
            <a:fillRect/>
          </a:stretch>
        </p:blipFill>
        <p:spPr>
          <a:xfrm>
            <a:off x="7839275" y="0"/>
            <a:ext cx="1304725" cy="841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9"/>
          <p:cNvSpPr txBox="1"/>
          <p:nvPr>
            <p:ph type="title"/>
          </p:nvPr>
        </p:nvSpPr>
        <p:spPr>
          <a:xfrm>
            <a:off x="108100" y="58750"/>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Market Segmentation-MFC</a:t>
            </a:r>
            <a:endParaRPr/>
          </a:p>
        </p:txBody>
      </p:sp>
      <p:sp>
        <p:nvSpPr>
          <p:cNvPr id="270" name="Google Shape;270;p39"/>
          <p:cNvSpPr txBox="1"/>
          <p:nvPr>
            <p:ph idx="1" type="body"/>
          </p:nvPr>
        </p:nvSpPr>
        <p:spPr>
          <a:xfrm>
            <a:off x="311700" y="1093000"/>
            <a:ext cx="8520600" cy="39219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Clr>
                <a:srgbClr val="333333"/>
              </a:buClr>
              <a:buSzPts val="1500"/>
              <a:buFont typeface="Roboto"/>
              <a:buChar char="●"/>
            </a:pPr>
            <a:r>
              <a:rPr lang="en" sz="1500">
                <a:solidFill>
                  <a:srgbClr val="333333"/>
                </a:solidFill>
                <a:highlight>
                  <a:srgbClr val="FFFFFF"/>
                </a:highlight>
                <a:latin typeface="Roboto"/>
                <a:ea typeface="Roboto"/>
                <a:cs typeface="Roboto"/>
                <a:sym typeface="Roboto"/>
              </a:rPr>
              <a:t>Process of dividing a market of potential customers into groups, or segments, based on different characteristics</a:t>
            </a:r>
            <a:endParaRPr sz="1500">
              <a:solidFill>
                <a:srgbClr val="333333"/>
              </a:solidFill>
              <a:highlight>
                <a:srgbClr val="FFFFFF"/>
              </a:highlight>
              <a:latin typeface="Roboto"/>
              <a:ea typeface="Roboto"/>
              <a:cs typeface="Roboto"/>
              <a:sym typeface="Roboto"/>
            </a:endParaRPr>
          </a:p>
          <a:p>
            <a:pPr indent="-323850" lvl="0" marL="457200" rtl="0" algn="just">
              <a:spcBef>
                <a:spcPts val="0"/>
              </a:spcBef>
              <a:spcAft>
                <a:spcPts val="0"/>
              </a:spcAft>
              <a:buClr>
                <a:srgbClr val="333333"/>
              </a:buClr>
              <a:buSzPts val="1500"/>
              <a:buFont typeface="Roboto"/>
              <a:buChar char="●"/>
            </a:pPr>
            <a:r>
              <a:rPr lang="en" sz="1500">
                <a:solidFill>
                  <a:srgbClr val="333333"/>
                </a:solidFill>
                <a:highlight>
                  <a:srgbClr val="FFFFFF"/>
                </a:highlight>
                <a:latin typeface="Roboto"/>
                <a:ea typeface="Roboto"/>
                <a:cs typeface="Roboto"/>
                <a:sym typeface="Roboto"/>
              </a:rPr>
              <a:t>The segments created are composed of consumers who will respond similarly to marketing strategies and who share traits such as similar interests, needs, or locations</a:t>
            </a:r>
            <a:endParaRPr sz="1500">
              <a:solidFill>
                <a:srgbClr val="333333"/>
              </a:solidFill>
              <a:highlight>
                <a:srgbClr val="FFFFFF"/>
              </a:highlight>
              <a:latin typeface="Roboto"/>
              <a:ea typeface="Roboto"/>
              <a:cs typeface="Roboto"/>
              <a:sym typeface="Roboto"/>
            </a:endParaRPr>
          </a:p>
          <a:p>
            <a:pPr indent="-323850" lvl="0" marL="457200" rtl="0" algn="just">
              <a:spcBef>
                <a:spcPts val="0"/>
              </a:spcBef>
              <a:spcAft>
                <a:spcPts val="0"/>
              </a:spcAft>
              <a:buClr>
                <a:srgbClr val="333333"/>
              </a:buClr>
              <a:buSzPts val="1500"/>
              <a:buFont typeface="Roboto"/>
              <a:buChar char="●"/>
            </a:pPr>
            <a:r>
              <a:rPr lang="en" sz="1500">
                <a:solidFill>
                  <a:srgbClr val="333333"/>
                </a:solidFill>
                <a:highlight>
                  <a:srgbClr val="FFFFFF"/>
                </a:highlight>
                <a:latin typeface="Roboto"/>
                <a:ea typeface="Roboto"/>
                <a:cs typeface="Roboto"/>
                <a:sym typeface="Roboto"/>
              </a:rPr>
              <a:t>By arranging their company’s target market into segmented groups, rather than targeting each potential customer individually, marketers can be more efficient with their time, money, and other resources than if they were targeting consumers on an individual level. </a:t>
            </a:r>
            <a:endParaRPr sz="1500">
              <a:solidFill>
                <a:srgbClr val="333333"/>
              </a:solidFill>
              <a:highlight>
                <a:srgbClr val="FFFFFF"/>
              </a:highlight>
              <a:latin typeface="Roboto"/>
              <a:ea typeface="Roboto"/>
              <a:cs typeface="Roboto"/>
              <a:sym typeface="Roboto"/>
            </a:endParaRPr>
          </a:p>
          <a:p>
            <a:pPr indent="-323850" lvl="0" marL="457200" rtl="0" algn="just">
              <a:spcBef>
                <a:spcPts val="0"/>
              </a:spcBef>
              <a:spcAft>
                <a:spcPts val="0"/>
              </a:spcAft>
              <a:buClr>
                <a:srgbClr val="333333"/>
              </a:buClr>
              <a:buSzPts val="1500"/>
              <a:buFont typeface="Roboto"/>
              <a:buChar char="●"/>
            </a:pPr>
            <a:r>
              <a:rPr lang="en" sz="1500">
                <a:solidFill>
                  <a:srgbClr val="333333"/>
                </a:solidFill>
                <a:highlight>
                  <a:srgbClr val="FFFFFF"/>
                </a:highlight>
                <a:latin typeface="Roboto"/>
                <a:ea typeface="Roboto"/>
                <a:cs typeface="Roboto"/>
                <a:sym typeface="Roboto"/>
              </a:rPr>
              <a:t>Grouping similar consumers together allows marketers to target specific audiences in a cost effective manner</a:t>
            </a:r>
            <a:endParaRPr sz="1500">
              <a:solidFill>
                <a:srgbClr val="333333"/>
              </a:solidFill>
              <a:highlight>
                <a:srgbClr val="FFFFFF"/>
              </a:highlight>
              <a:latin typeface="Roboto"/>
              <a:ea typeface="Roboto"/>
              <a:cs typeface="Roboto"/>
              <a:sym typeface="Roboto"/>
            </a:endParaRPr>
          </a:p>
        </p:txBody>
      </p:sp>
      <p:sp>
        <p:nvSpPr>
          <p:cNvPr id="271" name="Google Shape;271;p39"/>
          <p:cNvSpPr txBox="1"/>
          <p:nvPr/>
        </p:nvSpPr>
        <p:spPr>
          <a:xfrm>
            <a:off x="3761175" y="803675"/>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72" name="Google Shape;272;p39"/>
          <p:cNvPicPr preferRelativeResize="0"/>
          <p:nvPr/>
        </p:nvPicPr>
        <p:blipFill>
          <a:blip r:embed="rId3">
            <a:alphaModFix/>
          </a:blip>
          <a:stretch>
            <a:fillRect/>
          </a:stretch>
        </p:blipFill>
        <p:spPr>
          <a:xfrm>
            <a:off x="8027996" y="0"/>
            <a:ext cx="1116003" cy="720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0"/>
          <p:cNvSpPr txBox="1"/>
          <p:nvPr>
            <p:ph type="title"/>
          </p:nvPr>
        </p:nvSpPr>
        <p:spPr>
          <a:xfrm>
            <a:off x="247425" y="58750"/>
            <a:ext cx="8520600" cy="6591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t/>
            </a:r>
            <a:endParaRPr b="1" sz="1350">
              <a:highlight>
                <a:srgbClr val="FFFFFF"/>
              </a:highlight>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en" sz="2500">
                <a:highlight>
                  <a:srgbClr val="FFFFFF"/>
                </a:highlight>
              </a:rPr>
              <a:t>Rule Based Clustering based on avg revenue</a:t>
            </a:r>
            <a:endParaRPr b="1" sz="2500"/>
          </a:p>
        </p:txBody>
      </p:sp>
      <p:sp>
        <p:nvSpPr>
          <p:cNvPr id="278" name="Google Shape;278;p40"/>
          <p:cNvSpPr txBox="1"/>
          <p:nvPr/>
        </p:nvSpPr>
        <p:spPr>
          <a:xfrm>
            <a:off x="247425" y="4419150"/>
            <a:ext cx="7950300" cy="486300"/>
          </a:xfrm>
          <a:prstGeom prst="rect">
            <a:avLst/>
          </a:prstGeom>
          <a:noFill/>
          <a:ln>
            <a:noFill/>
          </a:ln>
        </p:spPr>
        <p:txBody>
          <a:bodyPr anchorCtr="0" anchor="t" bIns="91425" lIns="91425" spcFirstLastPara="1" rIns="91425" wrap="square" tIns="91425">
            <a:noAutofit/>
          </a:bodyPr>
          <a:lstStyle/>
          <a:p>
            <a:pPr indent="0" lvl="0" marL="0" rtl="0" algn="l">
              <a:spcBef>
                <a:spcPts val="1100"/>
              </a:spcBef>
              <a:spcAft>
                <a:spcPts val="0"/>
              </a:spcAft>
              <a:buClr>
                <a:schemeClr val="dk1"/>
              </a:buClr>
              <a:buSzPts val="1100"/>
              <a:buFont typeface="Arial"/>
              <a:buNone/>
            </a:pPr>
            <a:r>
              <a:rPr b="1" lang="en" sz="1800">
                <a:solidFill>
                  <a:schemeClr val="dk1"/>
                </a:solidFill>
                <a:highlight>
                  <a:srgbClr val="FFFFFF"/>
                </a:highlight>
                <a:latin typeface="Economica"/>
                <a:ea typeface="Economica"/>
                <a:cs typeface="Economica"/>
                <a:sym typeface="Economica"/>
              </a:rPr>
              <a:t>Rule based clustering is performed based on quantile analysis of total revenue column</a:t>
            </a:r>
            <a:endParaRPr b="1" sz="1800">
              <a:solidFill>
                <a:schemeClr val="dk1"/>
              </a:solidFill>
              <a:highlight>
                <a:srgbClr val="FFFFFF"/>
              </a:highlight>
              <a:latin typeface="Economica"/>
              <a:ea typeface="Economica"/>
              <a:cs typeface="Economica"/>
              <a:sym typeface="Economica"/>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279" name="Google Shape;279;p40"/>
          <p:cNvPicPr preferRelativeResize="0"/>
          <p:nvPr/>
        </p:nvPicPr>
        <p:blipFill>
          <a:blip r:embed="rId3">
            <a:alphaModFix/>
          </a:blip>
          <a:stretch>
            <a:fillRect/>
          </a:stretch>
        </p:blipFill>
        <p:spPr>
          <a:xfrm>
            <a:off x="7961250" y="0"/>
            <a:ext cx="1182750" cy="763050"/>
          </a:xfrm>
          <a:prstGeom prst="rect">
            <a:avLst/>
          </a:prstGeom>
          <a:noFill/>
          <a:ln>
            <a:noFill/>
          </a:ln>
        </p:spPr>
      </p:pic>
      <p:pic>
        <p:nvPicPr>
          <p:cNvPr id="280" name="Google Shape;280;p40"/>
          <p:cNvPicPr preferRelativeResize="0"/>
          <p:nvPr/>
        </p:nvPicPr>
        <p:blipFill>
          <a:blip r:embed="rId4">
            <a:alphaModFix/>
          </a:blip>
          <a:stretch>
            <a:fillRect/>
          </a:stretch>
        </p:blipFill>
        <p:spPr>
          <a:xfrm>
            <a:off x="125500" y="1088225"/>
            <a:ext cx="8764426" cy="3622350"/>
          </a:xfrm>
          <a:prstGeom prst="rect">
            <a:avLst/>
          </a:prstGeom>
          <a:noFill/>
          <a:ln>
            <a:noFill/>
          </a:ln>
        </p:spPr>
      </p:pic>
      <p:pic>
        <p:nvPicPr>
          <p:cNvPr id="281" name="Google Shape;281;p40"/>
          <p:cNvPicPr preferRelativeResize="0"/>
          <p:nvPr/>
        </p:nvPicPr>
        <p:blipFill>
          <a:blip r:embed="rId5">
            <a:alphaModFix/>
          </a:blip>
          <a:stretch>
            <a:fillRect/>
          </a:stretch>
        </p:blipFill>
        <p:spPr>
          <a:xfrm>
            <a:off x="3543900" y="717850"/>
            <a:ext cx="5471526" cy="1663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1"/>
          <p:cNvSpPr txBox="1"/>
          <p:nvPr>
            <p:ph type="title"/>
          </p:nvPr>
        </p:nvSpPr>
        <p:spPr>
          <a:xfrm>
            <a:off x="311700" y="562400"/>
            <a:ext cx="8520600" cy="4449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n" sz="2500">
                <a:highlight>
                  <a:srgbClr val="FFFFFF"/>
                </a:highlight>
              </a:rPr>
              <a:t>Rule Based Clustering based on avg servicing time</a:t>
            </a:r>
            <a:endParaRPr b="1" sz="2500">
              <a:highlight>
                <a:srgbClr val="FFFFFF"/>
              </a:highlight>
            </a:endParaRPr>
          </a:p>
          <a:p>
            <a:pPr indent="0" lvl="0" marL="0" rtl="0" algn="l">
              <a:spcBef>
                <a:spcPts val="0"/>
              </a:spcBef>
              <a:spcAft>
                <a:spcPts val="0"/>
              </a:spcAft>
              <a:buNone/>
            </a:pPr>
            <a:r>
              <a:t/>
            </a:r>
            <a:endParaRPr b="1" sz="2500">
              <a:highlight>
                <a:srgbClr val="FFFFFF"/>
              </a:highlight>
              <a:latin typeface="Arial"/>
              <a:ea typeface="Arial"/>
              <a:cs typeface="Arial"/>
              <a:sym typeface="Arial"/>
            </a:endParaRPr>
          </a:p>
        </p:txBody>
      </p:sp>
      <p:sp>
        <p:nvSpPr>
          <p:cNvPr id="287" name="Google Shape;287;p41"/>
          <p:cNvSpPr txBox="1"/>
          <p:nvPr/>
        </p:nvSpPr>
        <p:spPr>
          <a:xfrm>
            <a:off x="-310750" y="165020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88" name="Google Shape;288;p41"/>
          <p:cNvPicPr preferRelativeResize="0"/>
          <p:nvPr/>
        </p:nvPicPr>
        <p:blipFill>
          <a:blip r:embed="rId3">
            <a:alphaModFix/>
          </a:blip>
          <a:stretch>
            <a:fillRect/>
          </a:stretch>
        </p:blipFill>
        <p:spPr>
          <a:xfrm>
            <a:off x="7961250" y="0"/>
            <a:ext cx="1182750" cy="763050"/>
          </a:xfrm>
          <a:prstGeom prst="rect">
            <a:avLst/>
          </a:prstGeom>
          <a:noFill/>
          <a:ln>
            <a:noFill/>
          </a:ln>
        </p:spPr>
      </p:pic>
      <p:pic>
        <p:nvPicPr>
          <p:cNvPr id="289" name="Google Shape;289;p41"/>
          <p:cNvPicPr preferRelativeResize="0"/>
          <p:nvPr/>
        </p:nvPicPr>
        <p:blipFill>
          <a:blip r:embed="rId4">
            <a:alphaModFix/>
          </a:blip>
          <a:stretch>
            <a:fillRect/>
          </a:stretch>
        </p:blipFill>
        <p:spPr>
          <a:xfrm>
            <a:off x="0" y="1270338"/>
            <a:ext cx="8738000" cy="3873162"/>
          </a:xfrm>
          <a:prstGeom prst="rect">
            <a:avLst/>
          </a:prstGeom>
          <a:noFill/>
          <a:ln>
            <a:noFill/>
          </a:ln>
          <a:effectLst>
            <a:outerShdw blurRad="57150" rotWithShape="0" algn="bl" dir="5400000" dist="19050">
              <a:srgbClr val="000000">
                <a:alpha val="50000"/>
              </a:srgbClr>
            </a:outerShdw>
          </a:effectLst>
        </p:spPr>
      </p:pic>
      <p:pic>
        <p:nvPicPr>
          <p:cNvPr id="290" name="Google Shape;290;p41"/>
          <p:cNvPicPr preferRelativeResize="0"/>
          <p:nvPr/>
        </p:nvPicPr>
        <p:blipFill>
          <a:blip r:embed="rId5">
            <a:alphaModFix/>
          </a:blip>
          <a:stretch>
            <a:fillRect/>
          </a:stretch>
        </p:blipFill>
        <p:spPr>
          <a:xfrm>
            <a:off x="5123100" y="763050"/>
            <a:ext cx="4020900" cy="1866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ph type="title"/>
          </p:nvPr>
        </p:nvSpPr>
        <p:spPr>
          <a:xfrm>
            <a:off x="405875" y="-1129425"/>
            <a:ext cx="8520600" cy="189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Problem Statement</a:t>
            </a:r>
            <a:endParaRPr/>
          </a:p>
        </p:txBody>
      </p:sp>
      <p:pic>
        <p:nvPicPr>
          <p:cNvPr id="78" name="Google Shape;78;p15"/>
          <p:cNvPicPr preferRelativeResize="0"/>
          <p:nvPr/>
        </p:nvPicPr>
        <p:blipFill>
          <a:blip r:embed="rId3">
            <a:alphaModFix/>
          </a:blip>
          <a:stretch>
            <a:fillRect/>
          </a:stretch>
        </p:blipFill>
        <p:spPr>
          <a:xfrm>
            <a:off x="7961250" y="0"/>
            <a:ext cx="1182750" cy="763050"/>
          </a:xfrm>
          <a:prstGeom prst="rect">
            <a:avLst/>
          </a:prstGeom>
          <a:noFill/>
          <a:ln>
            <a:noFill/>
          </a:ln>
        </p:spPr>
      </p:pic>
      <p:sp>
        <p:nvSpPr>
          <p:cNvPr id="79" name="Google Shape;79;p15"/>
          <p:cNvSpPr txBox="1"/>
          <p:nvPr/>
        </p:nvSpPr>
        <p:spPr>
          <a:xfrm>
            <a:off x="311700" y="763050"/>
            <a:ext cx="8520600" cy="3354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700" u="sng">
                <a:latin typeface="Economica"/>
                <a:ea typeface="Economica"/>
                <a:cs typeface="Economica"/>
                <a:sym typeface="Economica"/>
              </a:rPr>
              <a:t>Geolocation Based Analysis: </a:t>
            </a:r>
            <a:endParaRPr b="1" sz="1700" u="sng">
              <a:latin typeface="Economica"/>
              <a:ea typeface="Economica"/>
              <a:cs typeface="Economica"/>
              <a:sym typeface="Economica"/>
            </a:endParaRPr>
          </a:p>
          <a:p>
            <a:pPr indent="-336550" lvl="0" marL="457200" rtl="0" algn="l">
              <a:spcBef>
                <a:spcPts val="0"/>
              </a:spcBef>
              <a:spcAft>
                <a:spcPts val="0"/>
              </a:spcAft>
              <a:buSzPts val="1700"/>
              <a:buFont typeface="Economica"/>
              <a:buChar char="➢"/>
            </a:pPr>
            <a:r>
              <a:rPr lang="en" sz="1700">
                <a:latin typeface="Economica"/>
                <a:ea typeface="Economica"/>
                <a:cs typeface="Economica"/>
                <a:sym typeface="Economica"/>
              </a:rPr>
              <a:t>Generating meaningful insights on Geolocation Based Customer &amp; Revenue Analysis.</a:t>
            </a:r>
            <a:endParaRPr sz="1700">
              <a:latin typeface="Economica"/>
              <a:ea typeface="Economica"/>
              <a:cs typeface="Economica"/>
              <a:sym typeface="Economica"/>
            </a:endParaRPr>
          </a:p>
          <a:p>
            <a:pPr indent="0" lvl="0" marL="914400" rtl="0" algn="l">
              <a:spcBef>
                <a:spcPts val="0"/>
              </a:spcBef>
              <a:spcAft>
                <a:spcPts val="0"/>
              </a:spcAft>
              <a:buNone/>
            </a:pPr>
            <a:r>
              <a:t/>
            </a:r>
            <a:endParaRPr sz="1700">
              <a:latin typeface="Economica"/>
              <a:ea typeface="Economica"/>
              <a:cs typeface="Economica"/>
              <a:sym typeface="Economica"/>
            </a:endParaRPr>
          </a:p>
          <a:p>
            <a:pPr indent="-336550" lvl="0" marL="457200" rtl="0" algn="l">
              <a:spcBef>
                <a:spcPts val="0"/>
              </a:spcBef>
              <a:spcAft>
                <a:spcPts val="0"/>
              </a:spcAft>
              <a:buSzPts val="1700"/>
              <a:buFont typeface="Economica"/>
              <a:buChar char="➢"/>
            </a:pPr>
            <a:r>
              <a:rPr lang="en" sz="1700">
                <a:latin typeface="Economica"/>
                <a:ea typeface="Economica"/>
                <a:cs typeface="Economica"/>
                <a:sym typeface="Economica"/>
              </a:rPr>
              <a:t>Identify the type of order each state receives and present it as an interactive visualization</a:t>
            </a:r>
            <a:endParaRPr sz="1700">
              <a:latin typeface="Economica"/>
              <a:ea typeface="Economica"/>
              <a:cs typeface="Economica"/>
              <a:sym typeface="Economica"/>
            </a:endParaRPr>
          </a:p>
          <a:p>
            <a:pPr indent="0" lvl="0" marL="457200" rtl="0" algn="l">
              <a:spcBef>
                <a:spcPts val="0"/>
              </a:spcBef>
              <a:spcAft>
                <a:spcPts val="0"/>
              </a:spcAft>
              <a:buNone/>
            </a:pPr>
            <a:r>
              <a:t/>
            </a:r>
            <a:endParaRPr sz="1700">
              <a:latin typeface="Economica"/>
              <a:ea typeface="Economica"/>
              <a:cs typeface="Economica"/>
              <a:sym typeface="Economica"/>
            </a:endParaRPr>
          </a:p>
          <a:p>
            <a:pPr indent="0" lvl="0" marL="457200" rtl="0" algn="l">
              <a:spcBef>
                <a:spcPts val="0"/>
              </a:spcBef>
              <a:spcAft>
                <a:spcPts val="0"/>
              </a:spcAft>
              <a:buNone/>
            </a:pPr>
            <a:r>
              <a:rPr b="1" lang="en" sz="1700" u="sng">
                <a:latin typeface="Economica"/>
                <a:ea typeface="Economica"/>
                <a:cs typeface="Economica"/>
                <a:sym typeface="Economica"/>
              </a:rPr>
              <a:t>Market segmentation </a:t>
            </a:r>
            <a:r>
              <a:rPr b="1" lang="en" sz="1700">
                <a:latin typeface="Economica"/>
                <a:ea typeface="Economica"/>
                <a:cs typeface="Economica"/>
                <a:sym typeface="Economica"/>
              </a:rPr>
              <a:t>: </a:t>
            </a:r>
            <a:endParaRPr b="1" sz="1700">
              <a:latin typeface="Economica"/>
              <a:ea typeface="Economica"/>
              <a:cs typeface="Economica"/>
              <a:sym typeface="Economica"/>
            </a:endParaRPr>
          </a:p>
          <a:p>
            <a:pPr indent="-336550" lvl="0" marL="457200" rtl="0" algn="l">
              <a:spcBef>
                <a:spcPts val="700"/>
              </a:spcBef>
              <a:spcAft>
                <a:spcPts val="0"/>
              </a:spcAft>
              <a:buClr>
                <a:schemeClr val="dk1"/>
              </a:buClr>
              <a:buSzPts val="1700"/>
              <a:buFont typeface="Economica"/>
              <a:buChar char="➢"/>
            </a:pPr>
            <a:r>
              <a:rPr lang="en" sz="1700">
                <a:solidFill>
                  <a:schemeClr val="dk1"/>
                </a:solidFill>
                <a:latin typeface="Economica"/>
                <a:ea typeface="Economica"/>
                <a:cs typeface="Economica"/>
                <a:sym typeface="Economica"/>
              </a:rPr>
              <a:t>Lifetime value analysis of customers to maintain relationship with high profit generating customers in future &amp; finding potential customers from the population.</a:t>
            </a:r>
            <a:endParaRPr sz="1700">
              <a:solidFill>
                <a:schemeClr val="dk1"/>
              </a:solidFill>
              <a:latin typeface="Economica"/>
              <a:ea typeface="Economica"/>
              <a:cs typeface="Economica"/>
              <a:sym typeface="Economica"/>
            </a:endParaRPr>
          </a:p>
          <a:p>
            <a:pPr indent="0" lvl="0" marL="457200" rtl="0" algn="l">
              <a:spcBef>
                <a:spcPts val="700"/>
              </a:spcBef>
              <a:spcAft>
                <a:spcPts val="0"/>
              </a:spcAft>
              <a:buNone/>
            </a:pPr>
            <a:r>
              <a:t/>
            </a:r>
            <a:endParaRPr sz="1700">
              <a:solidFill>
                <a:schemeClr val="dk1"/>
              </a:solidFill>
              <a:latin typeface="Economica"/>
              <a:ea typeface="Economica"/>
              <a:cs typeface="Economica"/>
              <a:sym typeface="Economica"/>
            </a:endParaRPr>
          </a:p>
          <a:p>
            <a:pPr indent="-336550" lvl="0" marL="457200" rtl="0" algn="l">
              <a:spcBef>
                <a:spcPts val="0"/>
              </a:spcBef>
              <a:spcAft>
                <a:spcPts val="0"/>
              </a:spcAft>
              <a:buSzPts val="1700"/>
              <a:buFont typeface="Economica"/>
              <a:buChar char="➢"/>
            </a:pPr>
            <a:r>
              <a:rPr lang="en" sz="1700">
                <a:solidFill>
                  <a:schemeClr val="dk1"/>
                </a:solidFill>
                <a:latin typeface="Economica"/>
                <a:ea typeface="Economica"/>
                <a:cs typeface="Economica"/>
                <a:sym typeface="Economica"/>
              </a:rPr>
              <a:t>Divide the customer base into segments based on their car type,service type and total spend such that these customers will respond similarly to the different marketing campaigns.</a:t>
            </a:r>
            <a:endParaRPr sz="1700">
              <a:solidFill>
                <a:schemeClr val="dk1"/>
              </a:solidFill>
              <a:latin typeface="Economica"/>
              <a:ea typeface="Economica"/>
              <a:cs typeface="Economica"/>
              <a:sym typeface="Economica"/>
            </a:endParaRPr>
          </a:p>
          <a:p>
            <a:pPr indent="0" lvl="0" marL="914400" rtl="0" algn="l">
              <a:spcBef>
                <a:spcPts val="0"/>
              </a:spcBef>
              <a:spcAft>
                <a:spcPts val="0"/>
              </a:spcAft>
              <a:buNone/>
            </a:pPr>
            <a:r>
              <a:t/>
            </a:r>
            <a:endParaRPr sz="1700">
              <a:solidFill>
                <a:schemeClr val="dk1"/>
              </a:solidFill>
              <a:latin typeface="Economica"/>
              <a:ea typeface="Economica"/>
              <a:cs typeface="Economica"/>
              <a:sym typeface="Economica"/>
            </a:endParaRPr>
          </a:p>
          <a:p>
            <a:pPr indent="0" lvl="0" marL="457200" rtl="0" algn="l">
              <a:spcBef>
                <a:spcPts val="0"/>
              </a:spcBef>
              <a:spcAft>
                <a:spcPts val="0"/>
              </a:spcAft>
              <a:buNone/>
            </a:pPr>
            <a:r>
              <a:t/>
            </a:r>
            <a:endParaRPr sz="1700">
              <a:solidFill>
                <a:schemeClr val="dk1"/>
              </a:solidFill>
              <a:latin typeface="Economica"/>
              <a:ea typeface="Economica"/>
              <a:cs typeface="Economica"/>
              <a:sym typeface="Economica"/>
            </a:endParaRPr>
          </a:p>
          <a:p>
            <a:pPr indent="0" lvl="0" marL="0" rtl="0" algn="l">
              <a:spcBef>
                <a:spcPts val="0"/>
              </a:spcBef>
              <a:spcAft>
                <a:spcPts val="0"/>
              </a:spcAft>
              <a:buNone/>
            </a:pPr>
            <a:r>
              <a:t/>
            </a:r>
            <a:endParaRPr sz="1700">
              <a:latin typeface="Economica"/>
              <a:ea typeface="Economica"/>
              <a:cs typeface="Economica"/>
              <a:sym typeface="Economica"/>
            </a:endParaRPr>
          </a:p>
          <a:p>
            <a:pPr indent="0" lvl="0" marL="0" rtl="0" algn="l">
              <a:spcBef>
                <a:spcPts val="0"/>
              </a:spcBef>
              <a:spcAft>
                <a:spcPts val="0"/>
              </a:spcAft>
              <a:buNone/>
            </a:pPr>
            <a:r>
              <a:t/>
            </a:r>
            <a:endParaRPr sz="1700">
              <a:latin typeface="Economica"/>
              <a:ea typeface="Economica"/>
              <a:cs typeface="Economica"/>
              <a:sym typeface="Economic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Google Shape;295;p42"/>
          <p:cNvPicPr preferRelativeResize="0"/>
          <p:nvPr/>
        </p:nvPicPr>
        <p:blipFill>
          <a:blip r:embed="rId3">
            <a:alphaModFix/>
          </a:blip>
          <a:stretch>
            <a:fillRect/>
          </a:stretch>
        </p:blipFill>
        <p:spPr>
          <a:xfrm>
            <a:off x="1157300" y="1296600"/>
            <a:ext cx="6868700" cy="3846900"/>
          </a:xfrm>
          <a:prstGeom prst="rect">
            <a:avLst/>
          </a:prstGeom>
          <a:noFill/>
          <a:ln>
            <a:noFill/>
          </a:ln>
          <a:effectLst>
            <a:outerShdw blurRad="57150" rotWithShape="0" algn="bl" dir="5400000" dist="19050">
              <a:srgbClr val="000000">
                <a:alpha val="50000"/>
              </a:srgbClr>
            </a:outerShdw>
          </a:effectLst>
        </p:spPr>
      </p:pic>
      <p:sp>
        <p:nvSpPr>
          <p:cNvPr id="296" name="Google Shape;296;p42"/>
          <p:cNvSpPr txBox="1"/>
          <p:nvPr/>
        </p:nvSpPr>
        <p:spPr>
          <a:xfrm>
            <a:off x="664375" y="460775"/>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1100"/>
              </a:spcBef>
              <a:spcAft>
                <a:spcPts val="0"/>
              </a:spcAft>
              <a:buClr>
                <a:schemeClr val="dk1"/>
              </a:buClr>
              <a:buSzPts val="1100"/>
              <a:buFont typeface="Arial"/>
              <a:buNone/>
            </a:pPr>
            <a:r>
              <a:rPr b="1" lang="en" sz="2500">
                <a:solidFill>
                  <a:schemeClr val="dk1"/>
                </a:solidFill>
                <a:highlight>
                  <a:srgbClr val="FFFFFF"/>
                </a:highlight>
                <a:latin typeface="Economica"/>
                <a:ea typeface="Economica"/>
                <a:cs typeface="Economica"/>
                <a:sym typeface="Economica"/>
              </a:rPr>
              <a:t>Calculating wcss score using elbow method</a:t>
            </a:r>
            <a:endParaRPr b="1" sz="2500">
              <a:solidFill>
                <a:schemeClr val="dk1"/>
              </a:solidFill>
              <a:highlight>
                <a:srgbClr val="FFFFFF"/>
              </a:highlight>
              <a:latin typeface="Economica"/>
              <a:ea typeface="Economica"/>
              <a:cs typeface="Economica"/>
              <a:sym typeface="Economica"/>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297" name="Google Shape;297;p42"/>
          <p:cNvPicPr preferRelativeResize="0"/>
          <p:nvPr/>
        </p:nvPicPr>
        <p:blipFill>
          <a:blip r:embed="rId4">
            <a:alphaModFix/>
          </a:blip>
          <a:stretch>
            <a:fillRect/>
          </a:stretch>
        </p:blipFill>
        <p:spPr>
          <a:xfrm>
            <a:off x="7961250" y="0"/>
            <a:ext cx="1182750" cy="763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id="302" name="Google Shape;302;p43"/>
          <p:cNvPicPr preferRelativeResize="0"/>
          <p:nvPr/>
        </p:nvPicPr>
        <p:blipFill>
          <a:blip r:embed="rId3">
            <a:alphaModFix/>
          </a:blip>
          <a:stretch>
            <a:fillRect/>
          </a:stretch>
        </p:blipFill>
        <p:spPr>
          <a:xfrm>
            <a:off x="1266225" y="717950"/>
            <a:ext cx="6508250" cy="3921925"/>
          </a:xfrm>
          <a:prstGeom prst="rect">
            <a:avLst/>
          </a:prstGeom>
          <a:noFill/>
          <a:ln>
            <a:noFill/>
          </a:ln>
          <a:effectLst>
            <a:outerShdw blurRad="57150" rotWithShape="0" algn="bl" dir="5400000" dist="19050">
              <a:srgbClr val="000000">
                <a:alpha val="96000"/>
              </a:srgbClr>
            </a:outerShdw>
          </a:effectLst>
        </p:spPr>
      </p:pic>
      <p:pic>
        <p:nvPicPr>
          <p:cNvPr id="303" name="Google Shape;303;p43"/>
          <p:cNvPicPr preferRelativeResize="0"/>
          <p:nvPr/>
        </p:nvPicPr>
        <p:blipFill>
          <a:blip r:embed="rId4">
            <a:alphaModFix/>
          </a:blip>
          <a:stretch>
            <a:fillRect/>
          </a:stretch>
        </p:blipFill>
        <p:spPr>
          <a:xfrm>
            <a:off x="7961250" y="0"/>
            <a:ext cx="1182750" cy="763050"/>
          </a:xfrm>
          <a:prstGeom prst="rect">
            <a:avLst/>
          </a:prstGeom>
          <a:noFill/>
          <a:ln>
            <a:noFill/>
          </a:ln>
        </p:spPr>
      </p:pic>
      <p:sp>
        <p:nvSpPr>
          <p:cNvPr id="304" name="Google Shape;304;p43"/>
          <p:cNvSpPr txBox="1"/>
          <p:nvPr/>
        </p:nvSpPr>
        <p:spPr>
          <a:xfrm>
            <a:off x="482200" y="1500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latin typeface="Economica"/>
                <a:ea typeface="Economica"/>
                <a:cs typeface="Economica"/>
                <a:sym typeface="Economica"/>
              </a:rPr>
              <a:t>​K-Means Clustering</a:t>
            </a:r>
            <a:endParaRPr b="1" sz="2300">
              <a:solidFill>
                <a:schemeClr val="dk1"/>
              </a:solidFill>
              <a:latin typeface="Economica"/>
              <a:ea typeface="Economica"/>
              <a:cs typeface="Economica"/>
              <a:sym typeface="Economic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id="309" name="Google Shape;309;p44"/>
          <p:cNvPicPr preferRelativeResize="0"/>
          <p:nvPr/>
        </p:nvPicPr>
        <p:blipFill>
          <a:blip r:embed="rId3">
            <a:alphaModFix/>
          </a:blip>
          <a:stretch>
            <a:fillRect/>
          </a:stretch>
        </p:blipFill>
        <p:spPr>
          <a:xfrm>
            <a:off x="338225" y="621000"/>
            <a:ext cx="8567651" cy="4212950"/>
          </a:xfrm>
          <a:prstGeom prst="rect">
            <a:avLst/>
          </a:prstGeom>
          <a:noFill/>
          <a:ln>
            <a:noFill/>
          </a:ln>
          <a:effectLst>
            <a:outerShdw blurRad="57150" rotWithShape="0" algn="bl" dir="5400000" dist="19050">
              <a:srgbClr val="000000">
                <a:alpha val="50000"/>
              </a:srgbClr>
            </a:outerShdw>
          </a:effectLst>
        </p:spPr>
      </p:pic>
      <p:sp>
        <p:nvSpPr>
          <p:cNvPr id="310" name="Google Shape;310;p44"/>
          <p:cNvSpPr txBox="1"/>
          <p:nvPr/>
        </p:nvSpPr>
        <p:spPr>
          <a:xfrm>
            <a:off x="814400" y="750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Economica"/>
                <a:ea typeface="Economica"/>
                <a:cs typeface="Economica"/>
                <a:sym typeface="Economica"/>
              </a:rPr>
              <a:t>​K-Means Clustering</a:t>
            </a:r>
            <a:endParaRPr b="1" sz="2300">
              <a:latin typeface="Economica"/>
              <a:ea typeface="Economica"/>
              <a:cs typeface="Economica"/>
              <a:sym typeface="Economica"/>
            </a:endParaRPr>
          </a:p>
        </p:txBody>
      </p:sp>
      <p:pic>
        <p:nvPicPr>
          <p:cNvPr id="311" name="Google Shape;311;p44"/>
          <p:cNvPicPr preferRelativeResize="0"/>
          <p:nvPr/>
        </p:nvPicPr>
        <p:blipFill>
          <a:blip r:embed="rId4">
            <a:alphaModFix/>
          </a:blip>
          <a:stretch>
            <a:fillRect/>
          </a:stretch>
        </p:blipFill>
        <p:spPr>
          <a:xfrm>
            <a:off x="7961250" y="0"/>
            <a:ext cx="1182750" cy="763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5"/>
          <p:cNvSpPr txBox="1"/>
          <p:nvPr>
            <p:ph type="ctrTitle"/>
          </p:nvPr>
        </p:nvSpPr>
        <p:spPr>
          <a:xfrm>
            <a:off x="2752150" y="1444250"/>
            <a:ext cx="4322700" cy="212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Customer Life Time Value Prediction(Classification &amp; Regression) </a:t>
            </a:r>
            <a:endParaRPr/>
          </a:p>
        </p:txBody>
      </p:sp>
      <p:pic>
        <p:nvPicPr>
          <p:cNvPr id="317" name="Google Shape;317;p45"/>
          <p:cNvPicPr preferRelativeResize="0"/>
          <p:nvPr/>
        </p:nvPicPr>
        <p:blipFill>
          <a:blip r:embed="rId3">
            <a:alphaModFix/>
          </a:blip>
          <a:stretch>
            <a:fillRect/>
          </a:stretch>
        </p:blipFill>
        <p:spPr>
          <a:xfrm>
            <a:off x="7874075" y="0"/>
            <a:ext cx="1269925" cy="819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6"/>
          <p:cNvSpPr txBox="1"/>
          <p:nvPr>
            <p:ph type="title"/>
          </p:nvPr>
        </p:nvSpPr>
        <p:spPr>
          <a:xfrm>
            <a:off x="311700" y="261775"/>
            <a:ext cx="3530100" cy="56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Life Time Value</a:t>
            </a:r>
            <a:endParaRPr/>
          </a:p>
        </p:txBody>
      </p:sp>
      <p:sp>
        <p:nvSpPr>
          <p:cNvPr id="323" name="Google Shape;323;p46"/>
          <p:cNvSpPr txBox="1"/>
          <p:nvPr>
            <p:ph idx="1" type="body"/>
          </p:nvPr>
        </p:nvSpPr>
        <p:spPr>
          <a:xfrm>
            <a:off x="311700" y="1399400"/>
            <a:ext cx="8213700" cy="2784900"/>
          </a:xfrm>
          <a:prstGeom prst="rect">
            <a:avLst/>
          </a:prstGeom>
        </p:spPr>
        <p:txBody>
          <a:bodyPr anchorCtr="0" anchor="t" bIns="91425" lIns="91425" spcFirstLastPara="1" rIns="91425" wrap="square" tIns="91425">
            <a:noAutofit/>
          </a:bodyPr>
          <a:lstStyle/>
          <a:p>
            <a:pPr indent="-222250" lvl="0" marL="285750" rtl="0" algn="l">
              <a:lnSpc>
                <a:spcPct val="100000"/>
              </a:lnSpc>
              <a:spcBef>
                <a:spcPts val="0"/>
              </a:spcBef>
              <a:spcAft>
                <a:spcPts val="0"/>
              </a:spcAft>
              <a:buSzPts val="1400"/>
              <a:buFont typeface="Arial"/>
              <a:buChar char="•"/>
            </a:pPr>
            <a:r>
              <a:rPr lang="en" sz="1400">
                <a:latin typeface="Arial"/>
                <a:ea typeface="Arial"/>
                <a:cs typeface="Arial"/>
                <a:sym typeface="Arial"/>
              </a:rPr>
              <a:t>Customer lifetime value is a metric that indicates the total revenue a business can reasonably expect from a single customer account. </a:t>
            </a:r>
            <a:endParaRPr sz="1400">
              <a:latin typeface="Arial"/>
              <a:ea typeface="Arial"/>
              <a:cs typeface="Arial"/>
              <a:sym typeface="Arial"/>
            </a:endParaRPr>
          </a:p>
          <a:p>
            <a:pPr indent="0" lvl="0" marL="457200" rtl="0" algn="l">
              <a:lnSpc>
                <a:spcPct val="100000"/>
              </a:lnSpc>
              <a:spcBef>
                <a:spcPts val="0"/>
              </a:spcBef>
              <a:spcAft>
                <a:spcPts val="0"/>
              </a:spcAft>
              <a:buNone/>
            </a:pPr>
            <a:r>
              <a:t/>
            </a:r>
            <a:endParaRPr sz="1400">
              <a:latin typeface="Arial"/>
              <a:ea typeface="Arial"/>
              <a:cs typeface="Arial"/>
              <a:sym typeface="Arial"/>
            </a:endParaRPr>
          </a:p>
          <a:p>
            <a:pPr indent="-222250" lvl="0" marL="285750" rtl="0" algn="l">
              <a:lnSpc>
                <a:spcPct val="100000"/>
              </a:lnSpc>
              <a:spcBef>
                <a:spcPts val="0"/>
              </a:spcBef>
              <a:spcAft>
                <a:spcPts val="0"/>
              </a:spcAft>
              <a:buSzPts val="1400"/>
              <a:buFont typeface="Arial"/>
              <a:buChar char="•"/>
            </a:pPr>
            <a:r>
              <a:rPr lang="en" sz="1400">
                <a:latin typeface="Arial"/>
                <a:ea typeface="Arial"/>
                <a:cs typeface="Arial"/>
                <a:sym typeface="Arial"/>
              </a:rPr>
              <a:t>It is calculated as Average purchase frequency multiplied by Average spend per visit.</a:t>
            </a:r>
            <a:endParaRPr sz="1400">
              <a:latin typeface="Arial"/>
              <a:ea typeface="Arial"/>
              <a:cs typeface="Arial"/>
              <a:sym typeface="Arial"/>
            </a:endParaRPr>
          </a:p>
          <a:p>
            <a:pPr indent="0" lvl="0" marL="457200" rtl="0" algn="l">
              <a:lnSpc>
                <a:spcPct val="100000"/>
              </a:lnSpc>
              <a:spcBef>
                <a:spcPts val="0"/>
              </a:spcBef>
              <a:spcAft>
                <a:spcPts val="0"/>
              </a:spcAft>
              <a:buNone/>
            </a:pPr>
            <a:r>
              <a:t/>
            </a:r>
            <a:endParaRPr sz="1400">
              <a:latin typeface="Arial"/>
              <a:ea typeface="Arial"/>
              <a:cs typeface="Arial"/>
              <a:sym typeface="Arial"/>
            </a:endParaRPr>
          </a:p>
          <a:p>
            <a:pPr indent="-222250" lvl="0" marL="285750" rtl="0" algn="l">
              <a:lnSpc>
                <a:spcPct val="100000"/>
              </a:lnSpc>
              <a:spcBef>
                <a:spcPts val="0"/>
              </a:spcBef>
              <a:spcAft>
                <a:spcPts val="0"/>
              </a:spcAft>
              <a:buSzPts val="1400"/>
              <a:buFont typeface="Arial"/>
              <a:buChar char="•"/>
            </a:pPr>
            <a:r>
              <a:rPr lang="en" sz="1400">
                <a:latin typeface="Arial"/>
                <a:ea typeface="Arial"/>
                <a:cs typeface="Arial"/>
                <a:sym typeface="Arial"/>
              </a:rPr>
              <a:t>Considered 2015 year data.</a:t>
            </a:r>
            <a:endParaRPr sz="1400">
              <a:latin typeface="Arial"/>
              <a:ea typeface="Arial"/>
              <a:cs typeface="Arial"/>
              <a:sym typeface="Arial"/>
            </a:endParaRPr>
          </a:p>
          <a:p>
            <a:pPr indent="0" lvl="0" marL="457200" rtl="0" algn="l">
              <a:lnSpc>
                <a:spcPct val="100000"/>
              </a:lnSpc>
              <a:spcBef>
                <a:spcPts val="0"/>
              </a:spcBef>
              <a:spcAft>
                <a:spcPts val="0"/>
              </a:spcAft>
              <a:buNone/>
            </a:pPr>
            <a:r>
              <a:t/>
            </a:r>
            <a:endParaRPr sz="1400">
              <a:latin typeface="Arial"/>
              <a:ea typeface="Arial"/>
              <a:cs typeface="Arial"/>
              <a:sym typeface="Arial"/>
            </a:endParaRPr>
          </a:p>
          <a:p>
            <a:pPr indent="-222250" lvl="0" marL="285750" rtl="0" algn="l">
              <a:lnSpc>
                <a:spcPct val="100000"/>
              </a:lnSpc>
              <a:spcBef>
                <a:spcPts val="0"/>
              </a:spcBef>
              <a:spcAft>
                <a:spcPts val="0"/>
              </a:spcAft>
              <a:buSzPts val="1400"/>
              <a:buFont typeface="Arial"/>
              <a:buChar char="•"/>
            </a:pPr>
            <a:r>
              <a:rPr lang="en" sz="1400">
                <a:latin typeface="Arial"/>
                <a:ea typeface="Arial"/>
                <a:cs typeface="Arial"/>
                <a:sym typeface="Arial"/>
              </a:rPr>
              <a:t>Business can use this metric to increase ROI.</a:t>
            </a:r>
            <a:endParaRPr sz="1400">
              <a:latin typeface="Arial"/>
              <a:ea typeface="Arial"/>
              <a:cs typeface="Arial"/>
              <a:sym typeface="Arial"/>
            </a:endParaRPr>
          </a:p>
          <a:p>
            <a:pPr indent="0" lvl="0" marL="0" rtl="0" algn="l">
              <a:spcBef>
                <a:spcPts val="0"/>
              </a:spcBef>
              <a:spcAft>
                <a:spcPts val="1600"/>
              </a:spcAft>
              <a:buNone/>
            </a:pPr>
            <a:r>
              <a:t/>
            </a:r>
            <a:endParaRPr/>
          </a:p>
        </p:txBody>
      </p:sp>
      <p:pic>
        <p:nvPicPr>
          <p:cNvPr id="324" name="Google Shape;324;p46"/>
          <p:cNvPicPr preferRelativeResize="0"/>
          <p:nvPr/>
        </p:nvPicPr>
        <p:blipFill>
          <a:blip r:embed="rId3">
            <a:alphaModFix/>
          </a:blip>
          <a:stretch>
            <a:fillRect/>
          </a:stretch>
        </p:blipFill>
        <p:spPr>
          <a:xfrm>
            <a:off x="7874075" y="0"/>
            <a:ext cx="1269925" cy="819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7"/>
          <p:cNvSpPr txBox="1"/>
          <p:nvPr>
            <p:ph type="title"/>
          </p:nvPr>
        </p:nvSpPr>
        <p:spPr>
          <a:xfrm>
            <a:off x="311700" y="311300"/>
            <a:ext cx="5271900" cy="6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LTV Classification</a:t>
            </a:r>
            <a:endParaRPr/>
          </a:p>
        </p:txBody>
      </p:sp>
      <p:sp>
        <p:nvSpPr>
          <p:cNvPr id="330" name="Google Shape;330;p47"/>
          <p:cNvSpPr txBox="1"/>
          <p:nvPr>
            <p:ph idx="1" type="body"/>
          </p:nvPr>
        </p:nvSpPr>
        <p:spPr>
          <a:xfrm>
            <a:off x="438650" y="1153225"/>
            <a:ext cx="5327400" cy="2532900"/>
          </a:xfrm>
          <a:prstGeom prst="rect">
            <a:avLst/>
          </a:prstGeom>
        </p:spPr>
        <p:txBody>
          <a:bodyPr anchorCtr="0" anchor="t" bIns="91425" lIns="91425" spcFirstLastPara="1" rIns="91425" wrap="square" tIns="91425">
            <a:noAutofit/>
          </a:bodyPr>
          <a:lstStyle/>
          <a:p>
            <a:pPr indent="-222250" lvl="0" marL="285750" rtl="0" algn="l">
              <a:lnSpc>
                <a:spcPct val="100000"/>
              </a:lnSpc>
              <a:spcBef>
                <a:spcPts val="0"/>
              </a:spcBef>
              <a:spcAft>
                <a:spcPts val="0"/>
              </a:spcAft>
              <a:buSzPts val="1400"/>
              <a:buFont typeface="Arial"/>
              <a:buChar char="•"/>
            </a:pPr>
            <a:r>
              <a:rPr lang="en" sz="1400">
                <a:latin typeface="Twentieth Century"/>
                <a:ea typeface="Twentieth Century"/>
                <a:cs typeface="Twentieth Century"/>
                <a:sym typeface="Twentieth Century"/>
              </a:rPr>
              <a:t>Low Ltv Group </a:t>
            </a:r>
            <a:r>
              <a:rPr lang="en" sz="1400">
                <a:latin typeface="Twentieth Century"/>
                <a:ea typeface="Twentieth Century"/>
                <a:cs typeface="Twentieth Century"/>
                <a:sym typeface="Twentieth Century"/>
              </a:rPr>
              <a:t>(&lt;=4743.35)</a:t>
            </a:r>
            <a:endParaRPr sz="1400">
              <a:latin typeface="Twentieth Century"/>
              <a:ea typeface="Twentieth Century"/>
              <a:cs typeface="Twentieth Century"/>
              <a:sym typeface="Twentieth Century"/>
            </a:endParaRPr>
          </a:p>
          <a:p>
            <a:pPr indent="0" lvl="0" marL="457200" rtl="0" algn="l">
              <a:lnSpc>
                <a:spcPct val="100000"/>
              </a:lnSpc>
              <a:spcBef>
                <a:spcPts val="0"/>
              </a:spcBef>
              <a:spcAft>
                <a:spcPts val="0"/>
              </a:spcAft>
              <a:buNone/>
            </a:pPr>
            <a:r>
              <a:t/>
            </a:r>
            <a:endParaRPr sz="1400">
              <a:latin typeface="Twentieth Century"/>
              <a:ea typeface="Twentieth Century"/>
              <a:cs typeface="Twentieth Century"/>
              <a:sym typeface="Twentieth Century"/>
            </a:endParaRPr>
          </a:p>
          <a:p>
            <a:pPr indent="-222250" lvl="0" marL="285750" rtl="0" algn="l">
              <a:lnSpc>
                <a:spcPct val="100000"/>
              </a:lnSpc>
              <a:spcBef>
                <a:spcPts val="0"/>
              </a:spcBef>
              <a:spcAft>
                <a:spcPts val="0"/>
              </a:spcAft>
              <a:buSzPts val="1400"/>
              <a:buFont typeface="Arial"/>
              <a:buChar char="•"/>
            </a:pPr>
            <a:r>
              <a:rPr lang="en" sz="1400">
                <a:latin typeface="Twentieth Century"/>
                <a:ea typeface="Twentieth Century"/>
                <a:cs typeface="Twentieth Century"/>
                <a:sym typeface="Twentieth Century"/>
              </a:rPr>
              <a:t>Medium Ltv Group( &gt;4743.35 &amp; &lt;=13643.22)</a:t>
            </a:r>
            <a:endParaRPr sz="1400">
              <a:latin typeface="Twentieth Century"/>
              <a:ea typeface="Twentieth Century"/>
              <a:cs typeface="Twentieth Century"/>
              <a:sym typeface="Twentieth Century"/>
            </a:endParaRPr>
          </a:p>
          <a:p>
            <a:pPr indent="0" lvl="0" marL="457200" rtl="0" algn="l">
              <a:lnSpc>
                <a:spcPct val="100000"/>
              </a:lnSpc>
              <a:spcBef>
                <a:spcPts val="0"/>
              </a:spcBef>
              <a:spcAft>
                <a:spcPts val="0"/>
              </a:spcAft>
              <a:buNone/>
            </a:pPr>
            <a:r>
              <a:t/>
            </a:r>
            <a:endParaRPr sz="1400">
              <a:latin typeface="Twentieth Century"/>
              <a:ea typeface="Twentieth Century"/>
              <a:cs typeface="Twentieth Century"/>
              <a:sym typeface="Twentieth Century"/>
            </a:endParaRPr>
          </a:p>
          <a:p>
            <a:pPr indent="-222250" lvl="0" marL="285750" rtl="0" algn="l">
              <a:lnSpc>
                <a:spcPct val="100000"/>
              </a:lnSpc>
              <a:spcBef>
                <a:spcPts val="0"/>
              </a:spcBef>
              <a:spcAft>
                <a:spcPts val="0"/>
              </a:spcAft>
              <a:buSzPts val="1400"/>
              <a:buFont typeface="Arial"/>
              <a:buChar char="•"/>
            </a:pPr>
            <a:r>
              <a:rPr lang="en" sz="1400">
                <a:latin typeface="Twentieth Century"/>
                <a:ea typeface="Twentieth Century"/>
                <a:cs typeface="Twentieth Century"/>
                <a:sym typeface="Twentieth Century"/>
              </a:rPr>
              <a:t>High Ltv Group (&gt;13643.22)</a:t>
            </a:r>
            <a:endParaRPr sz="1400">
              <a:latin typeface="Twentieth Century"/>
              <a:ea typeface="Twentieth Century"/>
              <a:cs typeface="Twentieth Century"/>
              <a:sym typeface="Twentieth Century"/>
            </a:endParaRPr>
          </a:p>
          <a:p>
            <a:pPr indent="0" lvl="0" marL="0" rtl="0" algn="l">
              <a:lnSpc>
                <a:spcPct val="100000"/>
              </a:lnSpc>
              <a:spcBef>
                <a:spcPts val="0"/>
              </a:spcBef>
              <a:spcAft>
                <a:spcPts val="0"/>
              </a:spcAft>
              <a:buNone/>
            </a:pPr>
            <a:r>
              <a:rPr lang="en" sz="2400">
                <a:latin typeface="Twentieth Century"/>
                <a:ea typeface="Twentieth Century"/>
                <a:cs typeface="Twentieth Century"/>
                <a:sym typeface="Twentieth Century"/>
              </a:rPr>
              <a:t>	</a:t>
            </a:r>
            <a:endParaRPr/>
          </a:p>
        </p:txBody>
      </p:sp>
      <p:sp>
        <p:nvSpPr>
          <p:cNvPr id="331" name="Google Shape;331;p47"/>
          <p:cNvSpPr txBox="1"/>
          <p:nvPr/>
        </p:nvSpPr>
        <p:spPr>
          <a:xfrm>
            <a:off x="5285950" y="2366600"/>
            <a:ext cx="26247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p:txBody>
      </p:sp>
      <p:sp>
        <p:nvSpPr>
          <p:cNvPr id="332" name="Google Shape;332;p47"/>
          <p:cNvSpPr txBox="1"/>
          <p:nvPr/>
        </p:nvSpPr>
        <p:spPr>
          <a:xfrm>
            <a:off x="595250" y="2571750"/>
            <a:ext cx="7626900" cy="20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33" name="Google Shape;333;p47"/>
          <p:cNvSpPr txBox="1"/>
          <p:nvPr/>
        </p:nvSpPr>
        <p:spPr>
          <a:xfrm>
            <a:off x="4952475" y="2854650"/>
            <a:ext cx="3976200" cy="14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334" name="Google Shape;334;p47"/>
          <p:cNvPicPr preferRelativeResize="0"/>
          <p:nvPr/>
        </p:nvPicPr>
        <p:blipFill>
          <a:blip r:embed="rId3">
            <a:alphaModFix/>
          </a:blip>
          <a:stretch>
            <a:fillRect/>
          </a:stretch>
        </p:blipFill>
        <p:spPr>
          <a:xfrm>
            <a:off x="7874075" y="0"/>
            <a:ext cx="1269925" cy="819300"/>
          </a:xfrm>
          <a:prstGeom prst="rect">
            <a:avLst/>
          </a:prstGeom>
          <a:noFill/>
          <a:ln>
            <a:noFill/>
          </a:ln>
        </p:spPr>
      </p:pic>
      <p:graphicFrame>
        <p:nvGraphicFramePr>
          <p:cNvPr id="335" name="Google Shape;335;p47"/>
          <p:cNvGraphicFramePr/>
          <p:nvPr/>
        </p:nvGraphicFramePr>
        <p:xfrm>
          <a:off x="595250" y="2582550"/>
          <a:ext cx="3000000" cy="3000000"/>
        </p:xfrm>
        <a:graphic>
          <a:graphicData uri="http://schemas.openxmlformats.org/drawingml/2006/table">
            <a:tbl>
              <a:tblPr>
                <a:noFill/>
                <a:tableStyleId>{03EE08A6-FAA3-4D44-B9D3-1CA90FB5C895}</a:tableStyleId>
              </a:tblPr>
              <a:tblGrid>
                <a:gridCol w="2041800"/>
                <a:gridCol w="2041800"/>
              </a:tblGrid>
              <a:tr h="507600">
                <a:tc>
                  <a:txBody>
                    <a:bodyPr/>
                    <a:lstStyle/>
                    <a:p>
                      <a:pPr indent="0" lvl="0" marL="0" rtl="0" algn="l">
                        <a:spcBef>
                          <a:spcPts val="0"/>
                        </a:spcBef>
                        <a:spcAft>
                          <a:spcPts val="0"/>
                        </a:spcAft>
                        <a:buNone/>
                      </a:pPr>
                      <a:r>
                        <a:rPr b="1" lang="en">
                          <a:solidFill>
                            <a:schemeClr val="accent1"/>
                          </a:solidFill>
                        </a:rPr>
                        <a:t>Customer Segments</a:t>
                      </a:r>
                      <a:endParaRPr b="1">
                        <a:solidFill>
                          <a:schemeClr val="accent1"/>
                        </a:solidFill>
                      </a:endParaRPr>
                    </a:p>
                  </a:txBody>
                  <a:tcPr marT="91425" marB="91425" marR="91425" marL="91425"/>
                </a:tc>
                <a:tc>
                  <a:txBody>
                    <a:bodyPr/>
                    <a:lstStyle/>
                    <a:p>
                      <a:pPr indent="0" lvl="0" marL="0" rtl="0" algn="l">
                        <a:spcBef>
                          <a:spcPts val="0"/>
                        </a:spcBef>
                        <a:spcAft>
                          <a:spcPts val="0"/>
                        </a:spcAft>
                        <a:buNone/>
                      </a:pPr>
                      <a:r>
                        <a:rPr b="1" lang="en">
                          <a:solidFill>
                            <a:schemeClr val="accent1"/>
                          </a:solidFill>
                        </a:rPr>
                        <a:t>CLV</a:t>
                      </a:r>
                      <a:endParaRPr b="1">
                        <a:solidFill>
                          <a:schemeClr val="accent1"/>
                        </a:solidFill>
                      </a:endParaRPr>
                    </a:p>
                  </a:txBody>
                  <a:tcPr marT="91425" marB="91425" marR="91425" marL="91425"/>
                </a:tc>
              </a:tr>
              <a:tr h="507600">
                <a:tc>
                  <a:txBody>
                    <a:bodyPr/>
                    <a:lstStyle/>
                    <a:p>
                      <a:pPr indent="0" lvl="0" marL="0" rtl="0" algn="l">
                        <a:spcBef>
                          <a:spcPts val="0"/>
                        </a:spcBef>
                        <a:spcAft>
                          <a:spcPts val="0"/>
                        </a:spcAft>
                        <a:buNone/>
                      </a:pPr>
                      <a:r>
                        <a:rPr lang="en">
                          <a:solidFill>
                            <a:schemeClr val="dk1"/>
                          </a:solidFill>
                          <a:latin typeface="Twentieth Century"/>
                          <a:ea typeface="Twentieth Century"/>
                          <a:cs typeface="Twentieth Century"/>
                          <a:sym typeface="Twentieth Century"/>
                        </a:rPr>
                        <a:t>Low Ltv </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100">
                          <a:solidFill>
                            <a:srgbClr val="333333"/>
                          </a:solidFill>
                          <a:highlight>
                            <a:srgbClr val="FFFFFF"/>
                          </a:highlight>
                        </a:rPr>
                        <a:t>53160080</a:t>
                      </a:r>
                      <a:endParaRPr sz="1050">
                        <a:solidFill>
                          <a:schemeClr val="dk1"/>
                        </a:solidFill>
                        <a:highlight>
                          <a:srgbClr val="FFFFFF"/>
                        </a:highlight>
                      </a:endParaRPr>
                    </a:p>
                    <a:p>
                      <a:pPr indent="0" lvl="0" marL="0" rtl="0" algn="l">
                        <a:spcBef>
                          <a:spcPts val="0"/>
                        </a:spcBef>
                        <a:spcAft>
                          <a:spcPts val="0"/>
                        </a:spcAft>
                        <a:buNone/>
                      </a:pPr>
                      <a:r>
                        <a:t/>
                      </a:r>
                      <a:endParaRPr/>
                    </a:p>
                  </a:txBody>
                  <a:tcPr marT="91425" marB="91425" marR="91425" marL="91425"/>
                </a:tc>
              </a:tr>
              <a:tr h="507600">
                <a:tc>
                  <a:txBody>
                    <a:bodyPr/>
                    <a:lstStyle/>
                    <a:p>
                      <a:pPr indent="0" lvl="0" marL="0" rtl="0" algn="l">
                        <a:spcBef>
                          <a:spcPts val="0"/>
                        </a:spcBef>
                        <a:spcAft>
                          <a:spcPts val="0"/>
                        </a:spcAft>
                        <a:buNone/>
                      </a:pPr>
                      <a:r>
                        <a:rPr lang="en">
                          <a:solidFill>
                            <a:schemeClr val="dk1"/>
                          </a:solidFill>
                          <a:latin typeface="Twentieth Century"/>
                          <a:ea typeface="Twentieth Century"/>
                          <a:cs typeface="Twentieth Century"/>
                          <a:sym typeface="Twentieth Century"/>
                        </a:rPr>
                        <a:t>Medium Ltv </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100">
                          <a:solidFill>
                            <a:srgbClr val="333333"/>
                          </a:solidFill>
                          <a:highlight>
                            <a:srgbClr val="FFFFFF"/>
                          </a:highlight>
                        </a:rPr>
                        <a:t>149136800</a:t>
                      </a:r>
                      <a:endParaRPr sz="1050">
                        <a:solidFill>
                          <a:schemeClr val="dk1"/>
                        </a:solidFill>
                        <a:highlight>
                          <a:srgbClr val="FFFFFF"/>
                        </a:highlight>
                      </a:endParaRPr>
                    </a:p>
                    <a:p>
                      <a:pPr indent="0" lvl="0" marL="0" rtl="0" algn="l">
                        <a:spcBef>
                          <a:spcPts val="0"/>
                        </a:spcBef>
                        <a:spcAft>
                          <a:spcPts val="0"/>
                        </a:spcAft>
                        <a:buNone/>
                      </a:pPr>
                      <a:r>
                        <a:t/>
                      </a:r>
                      <a:endParaRPr/>
                    </a:p>
                  </a:txBody>
                  <a:tcPr marT="91425" marB="91425" marR="91425" marL="91425"/>
                </a:tc>
              </a:tr>
              <a:tr h="507600">
                <a:tc>
                  <a:txBody>
                    <a:bodyPr/>
                    <a:lstStyle/>
                    <a:p>
                      <a:pPr indent="0" lvl="0" marL="0" rtl="0" algn="l">
                        <a:spcBef>
                          <a:spcPts val="0"/>
                        </a:spcBef>
                        <a:spcAft>
                          <a:spcPts val="0"/>
                        </a:spcAft>
                        <a:buNone/>
                      </a:pPr>
                      <a:r>
                        <a:rPr lang="en">
                          <a:solidFill>
                            <a:schemeClr val="dk1"/>
                          </a:solidFill>
                          <a:latin typeface="Twentieth Century"/>
                          <a:ea typeface="Twentieth Century"/>
                          <a:cs typeface="Twentieth Century"/>
                          <a:sym typeface="Twentieth Century"/>
                        </a:rPr>
                        <a:t>High Ltv</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100">
                          <a:solidFill>
                            <a:srgbClr val="333333"/>
                          </a:solidFill>
                          <a:highlight>
                            <a:srgbClr val="FFFFFF"/>
                          </a:highlight>
                        </a:rPr>
                        <a:t>775156700</a:t>
                      </a:r>
                      <a:endParaRPr sz="1050">
                        <a:solidFill>
                          <a:schemeClr val="dk1"/>
                        </a:solidFill>
                        <a:highlight>
                          <a:srgbClr val="FFFFFF"/>
                        </a:highlight>
                      </a:endParaRPr>
                    </a:p>
                    <a:p>
                      <a:pPr indent="0" lvl="0" marL="0" rtl="0" algn="l">
                        <a:spcBef>
                          <a:spcPts val="0"/>
                        </a:spcBef>
                        <a:spcAft>
                          <a:spcPts val="0"/>
                        </a:spcAft>
                        <a:buNone/>
                      </a:pPr>
                      <a:r>
                        <a:t/>
                      </a:r>
                      <a:endParaRPr/>
                    </a:p>
                  </a:txBody>
                  <a:tcPr marT="91425" marB="91425" marR="91425" marL="91425"/>
                </a:tc>
              </a:tr>
            </a:tbl>
          </a:graphicData>
        </a:graphic>
      </p:graphicFrame>
      <p:sp>
        <p:nvSpPr>
          <p:cNvPr id="336" name="Google Shape;336;p47"/>
          <p:cNvSpPr txBox="1"/>
          <p:nvPr/>
        </p:nvSpPr>
        <p:spPr>
          <a:xfrm>
            <a:off x="6296725" y="1294725"/>
            <a:ext cx="1925400" cy="17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337" name="Google Shape;337;p47"/>
          <p:cNvPicPr preferRelativeResize="0"/>
          <p:nvPr/>
        </p:nvPicPr>
        <p:blipFill>
          <a:blip r:embed="rId4">
            <a:alphaModFix/>
          </a:blip>
          <a:stretch>
            <a:fillRect/>
          </a:stretch>
        </p:blipFill>
        <p:spPr>
          <a:xfrm>
            <a:off x="5766050" y="912750"/>
            <a:ext cx="2660175" cy="1726200"/>
          </a:xfrm>
          <a:prstGeom prst="rect">
            <a:avLst/>
          </a:prstGeom>
          <a:noFill/>
          <a:ln>
            <a:noFill/>
          </a:ln>
        </p:spPr>
      </p:pic>
      <p:sp>
        <p:nvSpPr>
          <p:cNvPr id="338" name="Google Shape;338;p47"/>
          <p:cNvSpPr txBox="1"/>
          <p:nvPr/>
        </p:nvSpPr>
        <p:spPr>
          <a:xfrm>
            <a:off x="5829775" y="2582350"/>
            <a:ext cx="25398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Quantile Based Analysis</a:t>
            </a:r>
            <a:endParaRPr b="1">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8"/>
          <p:cNvSpPr txBox="1"/>
          <p:nvPr>
            <p:ph type="title"/>
          </p:nvPr>
        </p:nvSpPr>
        <p:spPr>
          <a:xfrm>
            <a:off x="311700" y="0"/>
            <a:ext cx="4888500" cy="96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High </a:t>
            </a:r>
            <a:r>
              <a:rPr lang="en"/>
              <a:t>LTV Analysis(City Wise)</a:t>
            </a:r>
            <a:endParaRPr/>
          </a:p>
        </p:txBody>
      </p:sp>
      <p:pic>
        <p:nvPicPr>
          <p:cNvPr id="344" name="Google Shape;344;p48"/>
          <p:cNvPicPr preferRelativeResize="0"/>
          <p:nvPr/>
        </p:nvPicPr>
        <p:blipFill>
          <a:blip r:embed="rId3">
            <a:alphaModFix/>
          </a:blip>
          <a:stretch>
            <a:fillRect/>
          </a:stretch>
        </p:blipFill>
        <p:spPr>
          <a:xfrm>
            <a:off x="749950" y="1011700"/>
            <a:ext cx="6742425" cy="3756825"/>
          </a:xfrm>
          <a:prstGeom prst="rect">
            <a:avLst/>
          </a:prstGeom>
          <a:noFill/>
          <a:ln>
            <a:noFill/>
          </a:ln>
        </p:spPr>
      </p:pic>
      <p:pic>
        <p:nvPicPr>
          <p:cNvPr id="345" name="Google Shape;345;p48"/>
          <p:cNvPicPr preferRelativeResize="0"/>
          <p:nvPr/>
        </p:nvPicPr>
        <p:blipFill>
          <a:blip r:embed="rId4">
            <a:alphaModFix/>
          </a:blip>
          <a:stretch>
            <a:fillRect/>
          </a:stretch>
        </p:blipFill>
        <p:spPr>
          <a:xfrm>
            <a:off x="7920575" y="0"/>
            <a:ext cx="1223425" cy="7893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9"/>
          <p:cNvSpPr txBox="1"/>
          <p:nvPr>
            <p:ph type="title"/>
          </p:nvPr>
        </p:nvSpPr>
        <p:spPr>
          <a:xfrm>
            <a:off x="311700" y="311300"/>
            <a:ext cx="5753400" cy="46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LTV Categories Analysis(Customer Counts)</a:t>
            </a:r>
            <a:endParaRPr/>
          </a:p>
        </p:txBody>
      </p:sp>
      <p:sp>
        <p:nvSpPr>
          <p:cNvPr id="351" name="Google Shape;351;p49"/>
          <p:cNvSpPr txBox="1"/>
          <p:nvPr>
            <p:ph idx="1" type="body"/>
          </p:nvPr>
        </p:nvSpPr>
        <p:spPr>
          <a:xfrm>
            <a:off x="311700" y="912675"/>
            <a:ext cx="975900" cy="112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latin typeface="Twentieth Century"/>
                <a:ea typeface="Twentieth Century"/>
                <a:cs typeface="Twentieth Century"/>
                <a:sym typeface="Twentieth Century"/>
              </a:rPr>
              <a:t>	</a:t>
            </a:r>
            <a:endParaRPr/>
          </a:p>
        </p:txBody>
      </p:sp>
      <p:sp>
        <p:nvSpPr>
          <p:cNvPr id="352" name="Google Shape;352;p49"/>
          <p:cNvSpPr txBox="1"/>
          <p:nvPr/>
        </p:nvSpPr>
        <p:spPr>
          <a:xfrm>
            <a:off x="-153600" y="3130850"/>
            <a:ext cx="7626900" cy="15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353" name="Google Shape;353;p49"/>
          <p:cNvPicPr preferRelativeResize="0"/>
          <p:nvPr/>
        </p:nvPicPr>
        <p:blipFill>
          <a:blip r:embed="rId3">
            <a:alphaModFix/>
          </a:blip>
          <a:stretch>
            <a:fillRect/>
          </a:stretch>
        </p:blipFill>
        <p:spPr>
          <a:xfrm>
            <a:off x="7874075" y="0"/>
            <a:ext cx="1269925" cy="819300"/>
          </a:xfrm>
          <a:prstGeom prst="rect">
            <a:avLst/>
          </a:prstGeom>
          <a:noFill/>
          <a:ln>
            <a:noFill/>
          </a:ln>
        </p:spPr>
      </p:pic>
      <p:pic>
        <p:nvPicPr>
          <p:cNvPr id="354" name="Google Shape;354;p49"/>
          <p:cNvPicPr preferRelativeResize="0"/>
          <p:nvPr/>
        </p:nvPicPr>
        <p:blipFill>
          <a:blip r:embed="rId4">
            <a:alphaModFix/>
          </a:blip>
          <a:stretch>
            <a:fillRect/>
          </a:stretch>
        </p:blipFill>
        <p:spPr>
          <a:xfrm>
            <a:off x="1012000" y="930800"/>
            <a:ext cx="6399800" cy="37315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0"/>
          <p:cNvSpPr txBox="1"/>
          <p:nvPr>
            <p:ph type="title"/>
          </p:nvPr>
        </p:nvSpPr>
        <p:spPr>
          <a:xfrm>
            <a:off x="311700" y="326200"/>
            <a:ext cx="2808000" cy="69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Importance</a:t>
            </a:r>
            <a:endParaRPr/>
          </a:p>
        </p:txBody>
      </p:sp>
      <p:pic>
        <p:nvPicPr>
          <p:cNvPr id="360" name="Google Shape;360;p50"/>
          <p:cNvPicPr preferRelativeResize="0"/>
          <p:nvPr/>
        </p:nvPicPr>
        <p:blipFill>
          <a:blip r:embed="rId3">
            <a:alphaModFix/>
          </a:blip>
          <a:stretch>
            <a:fillRect/>
          </a:stretch>
        </p:blipFill>
        <p:spPr>
          <a:xfrm>
            <a:off x="1557350" y="1245435"/>
            <a:ext cx="5522650" cy="3016778"/>
          </a:xfrm>
          <a:prstGeom prst="rect">
            <a:avLst/>
          </a:prstGeom>
          <a:noFill/>
          <a:ln>
            <a:noFill/>
          </a:ln>
        </p:spPr>
      </p:pic>
      <p:pic>
        <p:nvPicPr>
          <p:cNvPr id="361" name="Google Shape;361;p50"/>
          <p:cNvPicPr preferRelativeResize="0"/>
          <p:nvPr/>
        </p:nvPicPr>
        <p:blipFill>
          <a:blip r:embed="rId4">
            <a:alphaModFix/>
          </a:blip>
          <a:stretch>
            <a:fillRect/>
          </a:stretch>
        </p:blipFill>
        <p:spPr>
          <a:xfrm>
            <a:off x="7900250" y="0"/>
            <a:ext cx="1243750" cy="8024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1"/>
          <p:cNvSpPr txBox="1"/>
          <p:nvPr>
            <p:ph type="title"/>
          </p:nvPr>
        </p:nvSpPr>
        <p:spPr>
          <a:xfrm>
            <a:off x="311700" y="311300"/>
            <a:ext cx="3445200" cy="46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Accuracy</a:t>
            </a:r>
            <a:endParaRPr/>
          </a:p>
        </p:txBody>
      </p:sp>
      <p:sp>
        <p:nvSpPr>
          <p:cNvPr id="367" name="Google Shape;367;p51"/>
          <p:cNvSpPr txBox="1"/>
          <p:nvPr>
            <p:ph idx="1" type="body"/>
          </p:nvPr>
        </p:nvSpPr>
        <p:spPr>
          <a:xfrm>
            <a:off x="311700" y="912675"/>
            <a:ext cx="975900" cy="112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latin typeface="Twentieth Century"/>
                <a:ea typeface="Twentieth Century"/>
                <a:cs typeface="Twentieth Century"/>
                <a:sym typeface="Twentieth Century"/>
              </a:rPr>
              <a:t>	</a:t>
            </a:r>
            <a:endParaRPr/>
          </a:p>
        </p:txBody>
      </p:sp>
      <p:sp>
        <p:nvSpPr>
          <p:cNvPr id="368" name="Google Shape;368;p51"/>
          <p:cNvSpPr txBox="1"/>
          <p:nvPr/>
        </p:nvSpPr>
        <p:spPr>
          <a:xfrm>
            <a:off x="4464300" y="3141275"/>
            <a:ext cx="3976200" cy="14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graphicFrame>
        <p:nvGraphicFramePr>
          <p:cNvPr id="369" name="Google Shape;369;p51"/>
          <p:cNvGraphicFramePr/>
          <p:nvPr/>
        </p:nvGraphicFramePr>
        <p:xfrm>
          <a:off x="930750" y="1011750"/>
          <a:ext cx="3000000" cy="3000000"/>
        </p:xfrm>
        <a:graphic>
          <a:graphicData uri="http://schemas.openxmlformats.org/drawingml/2006/table">
            <a:tbl>
              <a:tblPr>
                <a:noFill/>
                <a:tableStyleId>{03EE08A6-FAA3-4D44-B9D3-1CA90FB5C895}</a:tableStyleId>
              </a:tblPr>
              <a:tblGrid>
                <a:gridCol w="2179000"/>
                <a:gridCol w="2179000"/>
                <a:gridCol w="2179000"/>
              </a:tblGrid>
              <a:tr h="624600">
                <a:tc>
                  <a:txBody>
                    <a:bodyPr/>
                    <a:lstStyle/>
                    <a:p>
                      <a:pPr indent="0" lvl="0" marL="0" rtl="0" algn="l">
                        <a:spcBef>
                          <a:spcPts val="0"/>
                        </a:spcBef>
                        <a:spcAft>
                          <a:spcPts val="0"/>
                        </a:spcAft>
                        <a:buNone/>
                      </a:pPr>
                      <a:r>
                        <a:rPr b="1" lang="en">
                          <a:solidFill>
                            <a:srgbClr val="783F04"/>
                          </a:solidFill>
                        </a:rPr>
                        <a:t>Model</a:t>
                      </a:r>
                      <a:endParaRPr b="1">
                        <a:solidFill>
                          <a:srgbClr val="783F04"/>
                        </a:solidFill>
                      </a:endParaRPr>
                    </a:p>
                  </a:txBody>
                  <a:tcPr marT="91425" marB="91425" marR="91425" marL="91425"/>
                </a:tc>
                <a:tc>
                  <a:txBody>
                    <a:bodyPr/>
                    <a:lstStyle/>
                    <a:p>
                      <a:pPr indent="0" lvl="0" marL="0" rtl="0" algn="l">
                        <a:spcBef>
                          <a:spcPts val="0"/>
                        </a:spcBef>
                        <a:spcAft>
                          <a:spcPts val="0"/>
                        </a:spcAft>
                        <a:buNone/>
                      </a:pPr>
                      <a:r>
                        <a:rPr b="1" lang="en">
                          <a:solidFill>
                            <a:srgbClr val="783F04"/>
                          </a:solidFill>
                        </a:rPr>
                        <a:t>Score(Train Set)</a:t>
                      </a:r>
                      <a:endParaRPr b="1">
                        <a:solidFill>
                          <a:srgbClr val="783F04"/>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a:solidFill>
                            <a:srgbClr val="783F04"/>
                          </a:solidFill>
                        </a:rPr>
                        <a:t>Score(Test Set)</a:t>
                      </a:r>
                      <a:endParaRPr b="1">
                        <a:solidFill>
                          <a:srgbClr val="783F04"/>
                        </a:solidFill>
                      </a:endParaRPr>
                    </a:p>
                  </a:txBody>
                  <a:tcPr marT="91425" marB="91425" marR="91425" marL="91425"/>
                </a:tc>
              </a:tr>
              <a:tr h="852100">
                <a:tc>
                  <a:txBody>
                    <a:bodyPr/>
                    <a:lstStyle/>
                    <a:p>
                      <a:pPr indent="0" lvl="0" marL="0" rtl="0" algn="l">
                        <a:spcBef>
                          <a:spcPts val="0"/>
                        </a:spcBef>
                        <a:spcAft>
                          <a:spcPts val="0"/>
                        </a:spcAft>
                        <a:buClr>
                          <a:schemeClr val="dk1"/>
                        </a:buClr>
                        <a:buFont typeface="Arial"/>
                        <a:buNone/>
                      </a:pPr>
                      <a:r>
                        <a:rPr lang="en">
                          <a:solidFill>
                            <a:schemeClr val="dk1"/>
                          </a:solidFill>
                          <a:latin typeface="Tw Cen MT"/>
                          <a:ea typeface="Tw Cen MT"/>
                          <a:cs typeface="Tw Cen MT"/>
                          <a:sym typeface="Tw Cen MT"/>
                        </a:rPr>
                        <a:t>Decision Tree Classifier</a:t>
                      </a:r>
                      <a:endParaRPr/>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highlight>
                            <a:srgbClr val="FFFFFF"/>
                          </a:highlight>
                        </a:rPr>
                        <a:t>0.84</a:t>
                      </a:r>
                      <a:endParaRPr>
                        <a:solidFill>
                          <a:schemeClr val="dk1"/>
                        </a:solidFill>
                        <a:highlight>
                          <a:srgbClr val="FFFFFF"/>
                        </a:highligh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highlight>
                            <a:srgbClr val="FFFFFF"/>
                          </a:highlight>
                        </a:rPr>
                        <a:t>0.85</a:t>
                      </a:r>
                      <a:endParaRPr>
                        <a:solidFill>
                          <a:schemeClr val="dk1"/>
                        </a:solidFill>
                        <a:highlight>
                          <a:srgbClr val="FFFFFF"/>
                        </a:highlight>
                      </a:endParaRPr>
                    </a:p>
                    <a:p>
                      <a:pPr indent="0" lvl="0" marL="0" rtl="0" algn="ctr">
                        <a:lnSpc>
                          <a:spcPct val="115000"/>
                        </a:lnSpc>
                        <a:spcBef>
                          <a:spcPts val="0"/>
                        </a:spcBef>
                        <a:spcAft>
                          <a:spcPts val="0"/>
                        </a:spcAft>
                        <a:buNone/>
                      </a:pPr>
                      <a:r>
                        <a:t/>
                      </a:r>
                      <a:endParaRPr b="1">
                        <a:solidFill>
                          <a:schemeClr val="dk1"/>
                        </a:solidFill>
                        <a:highlight>
                          <a:srgbClr val="FFFFFF"/>
                        </a:highlight>
                      </a:endParaRPr>
                    </a:p>
                  </a:txBody>
                  <a:tcPr marT="91425" marB="91425" marR="91425" marL="91425"/>
                </a:tc>
              </a:tr>
              <a:tr h="958200">
                <a:tc>
                  <a:txBody>
                    <a:bodyPr/>
                    <a:lstStyle/>
                    <a:p>
                      <a:pPr indent="0" lvl="0" marL="0" rtl="0" algn="l">
                        <a:spcBef>
                          <a:spcPts val="0"/>
                        </a:spcBef>
                        <a:spcAft>
                          <a:spcPts val="0"/>
                        </a:spcAft>
                        <a:buNone/>
                      </a:pPr>
                      <a:r>
                        <a:rPr lang="en"/>
                        <a:t>Random Forest Classifier</a:t>
                      </a:r>
                      <a:endParaRPr/>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highlight>
                            <a:srgbClr val="FFFFFF"/>
                          </a:highlight>
                        </a:rPr>
                        <a:t>0.85</a:t>
                      </a:r>
                      <a:endParaRPr>
                        <a:solidFill>
                          <a:schemeClr val="dk1"/>
                        </a:solidFill>
                        <a:highlight>
                          <a:srgbClr val="FFFFFF"/>
                        </a:highlight>
                      </a:endParaRPr>
                    </a:p>
                    <a:p>
                      <a:pPr indent="0" lvl="0" marL="0" rtl="0" algn="ctr">
                        <a:spcBef>
                          <a:spcPts val="0"/>
                        </a:spcBef>
                        <a:spcAft>
                          <a:spcPts val="0"/>
                        </a:spcAft>
                        <a:buNone/>
                      </a:pPr>
                      <a:r>
                        <a:t/>
                      </a:r>
                      <a:endParaRPr/>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highlight>
                            <a:srgbClr val="FFFFFF"/>
                          </a:highlight>
                        </a:rPr>
                        <a:t>0.85</a:t>
                      </a:r>
                      <a:endParaRPr>
                        <a:solidFill>
                          <a:schemeClr val="dk1"/>
                        </a:solidFill>
                        <a:highlight>
                          <a:srgbClr val="FFFFFF"/>
                        </a:highlight>
                      </a:endParaRPr>
                    </a:p>
                    <a:p>
                      <a:pPr indent="0" lvl="0" marL="0" rtl="0" algn="ctr">
                        <a:lnSpc>
                          <a:spcPct val="115000"/>
                        </a:lnSpc>
                        <a:spcBef>
                          <a:spcPts val="0"/>
                        </a:spcBef>
                        <a:spcAft>
                          <a:spcPts val="0"/>
                        </a:spcAft>
                        <a:buNone/>
                      </a:pPr>
                      <a:r>
                        <a:t/>
                      </a:r>
                      <a:endParaRPr b="1">
                        <a:solidFill>
                          <a:schemeClr val="dk1"/>
                        </a:solidFill>
                        <a:highlight>
                          <a:srgbClr val="FFFFFF"/>
                        </a:highlight>
                      </a:endParaRPr>
                    </a:p>
                  </a:txBody>
                  <a:tcPr marT="91425" marB="91425" marR="91425" marL="91425"/>
                </a:tc>
              </a:tr>
              <a:tr h="912725">
                <a:tc>
                  <a:txBody>
                    <a:bodyPr/>
                    <a:lstStyle/>
                    <a:p>
                      <a:pPr indent="0" lvl="0" marL="0" rtl="0" algn="l">
                        <a:spcBef>
                          <a:spcPts val="0"/>
                        </a:spcBef>
                        <a:spcAft>
                          <a:spcPts val="0"/>
                        </a:spcAft>
                        <a:buNone/>
                      </a:pPr>
                      <a:r>
                        <a:rPr lang="en"/>
                        <a:t>XGB Classifier</a:t>
                      </a:r>
                      <a:endParaRPr/>
                    </a:p>
                  </a:txBody>
                  <a:tcPr marT="91425" marB="91425" marR="91425" marL="91425"/>
                </a:tc>
                <a:tc>
                  <a:txBody>
                    <a:bodyPr/>
                    <a:lstStyle/>
                    <a:p>
                      <a:pPr indent="0" lvl="0" marL="0" rtl="0" algn="ctr">
                        <a:spcBef>
                          <a:spcPts val="0"/>
                        </a:spcBef>
                        <a:spcAft>
                          <a:spcPts val="0"/>
                        </a:spcAft>
                        <a:buNone/>
                      </a:pPr>
                      <a:r>
                        <a:rPr lang="en"/>
                        <a:t>0.88</a:t>
                      </a:r>
                      <a:endParaRPr/>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highlight>
                            <a:srgbClr val="FFFFFF"/>
                          </a:highlight>
                        </a:rPr>
                        <a:t>0.87</a:t>
                      </a:r>
                      <a:endParaRPr>
                        <a:solidFill>
                          <a:schemeClr val="dk1"/>
                        </a:solidFill>
                        <a:highlight>
                          <a:srgbClr val="FFFFFF"/>
                        </a:highlight>
                      </a:endParaRPr>
                    </a:p>
                    <a:p>
                      <a:pPr indent="0" lvl="0" marL="0" rtl="0" algn="ctr">
                        <a:lnSpc>
                          <a:spcPct val="115000"/>
                        </a:lnSpc>
                        <a:spcBef>
                          <a:spcPts val="0"/>
                        </a:spcBef>
                        <a:spcAft>
                          <a:spcPts val="0"/>
                        </a:spcAft>
                        <a:buNone/>
                      </a:pPr>
                      <a:r>
                        <a:t/>
                      </a:r>
                      <a:endParaRPr b="1">
                        <a:solidFill>
                          <a:schemeClr val="dk1"/>
                        </a:solidFill>
                        <a:highlight>
                          <a:srgbClr val="FFFFFF"/>
                        </a:highlight>
                      </a:endParaRPr>
                    </a:p>
                  </a:txBody>
                  <a:tcPr marT="91425" marB="91425" marR="91425" marL="91425"/>
                </a:tc>
              </a:tr>
            </a:tbl>
          </a:graphicData>
        </a:graphic>
      </p:graphicFrame>
      <p:pic>
        <p:nvPicPr>
          <p:cNvPr id="370" name="Google Shape;370;p51"/>
          <p:cNvPicPr preferRelativeResize="0"/>
          <p:nvPr/>
        </p:nvPicPr>
        <p:blipFill>
          <a:blip r:embed="rId3">
            <a:alphaModFix/>
          </a:blip>
          <a:stretch>
            <a:fillRect/>
          </a:stretch>
        </p:blipFill>
        <p:spPr>
          <a:xfrm>
            <a:off x="7874075" y="0"/>
            <a:ext cx="1269925" cy="819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In Hand</a:t>
            </a:r>
            <a:endParaRPr/>
          </a:p>
        </p:txBody>
      </p:sp>
      <p:sp>
        <p:nvSpPr>
          <p:cNvPr id="85" name="Google Shape;85;p1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Economica"/>
                <a:ea typeface="Economica"/>
                <a:cs typeface="Economica"/>
                <a:sym typeface="Economica"/>
              </a:rPr>
              <a:t>Customer csv: 5,55,338 rows and 9 columns.</a:t>
            </a:r>
            <a:endParaRPr sz="2000">
              <a:latin typeface="Economica"/>
              <a:ea typeface="Economica"/>
              <a:cs typeface="Economica"/>
              <a:sym typeface="Economica"/>
            </a:endParaRPr>
          </a:p>
          <a:p>
            <a:pPr indent="0" lvl="0" marL="0" rtl="0" algn="l">
              <a:spcBef>
                <a:spcPts val="1600"/>
              </a:spcBef>
              <a:spcAft>
                <a:spcPts val="0"/>
              </a:spcAft>
              <a:buNone/>
            </a:pPr>
            <a:r>
              <a:rPr lang="en" sz="2000">
                <a:latin typeface="Economica"/>
                <a:ea typeface="Economica"/>
                <a:cs typeface="Economica"/>
                <a:sym typeface="Economica"/>
              </a:rPr>
              <a:t>Invoice csv: 492314 rows and 59 columns.</a:t>
            </a:r>
            <a:endParaRPr sz="2000">
              <a:latin typeface="Economica"/>
              <a:ea typeface="Economica"/>
              <a:cs typeface="Economica"/>
              <a:sym typeface="Economica"/>
            </a:endParaRPr>
          </a:p>
          <a:p>
            <a:pPr indent="0" lvl="0" marL="0" rtl="0" algn="l">
              <a:spcBef>
                <a:spcPts val="1600"/>
              </a:spcBef>
              <a:spcAft>
                <a:spcPts val="0"/>
              </a:spcAft>
              <a:buNone/>
            </a:pPr>
            <a:r>
              <a:rPr lang="en" sz="2000">
                <a:latin typeface="Economica"/>
                <a:ea typeface="Economica"/>
                <a:cs typeface="Economica"/>
                <a:sym typeface="Economica"/>
              </a:rPr>
              <a:t>Jtd csv: 5619484 rows and 10 columns.</a:t>
            </a:r>
            <a:endParaRPr sz="2000">
              <a:latin typeface="Economica"/>
              <a:ea typeface="Economica"/>
              <a:cs typeface="Economica"/>
              <a:sym typeface="Economica"/>
            </a:endParaRPr>
          </a:p>
          <a:p>
            <a:pPr indent="0" lvl="0" marL="0" rtl="0" algn="l">
              <a:spcBef>
                <a:spcPts val="1600"/>
              </a:spcBef>
              <a:spcAft>
                <a:spcPts val="1600"/>
              </a:spcAft>
              <a:buNone/>
            </a:pPr>
            <a:r>
              <a:rPr lang="en" sz="2000">
                <a:latin typeface="Economica"/>
                <a:ea typeface="Economica"/>
                <a:cs typeface="Economica"/>
                <a:sym typeface="Economica"/>
              </a:rPr>
              <a:t>Plant Master csv: 438 rows and 13 columns.</a:t>
            </a:r>
            <a:endParaRPr sz="2000">
              <a:latin typeface="Economica"/>
              <a:ea typeface="Economica"/>
              <a:cs typeface="Economica"/>
              <a:sym typeface="Economica"/>
            </a:endParaRPr>
          </a:p>
        </p:txBody>
      </p:sp>
      <p:pic>
        <p:nvPicPr>
          <p:cNvPr id="86" name="Google Shape;86;p16"/>
          <p:cNvPicPr preferRelativeResize="0"/>
          <p:nvPr/>
        </p:nvPicPr>
        <p:blipFill>
          <a:blip r:embed="rId3">
            <a:alphaModFix/>
          </a:blip>
          <a:stretch>
            <a:fillRect/>
          </a:stretch>
        </p:blipFill>
        <p:spPr>
          <a:xfrm>
            <a:off x="7961250" y="0"/>
            <a:ext cx="1182750" cy="763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2"/>
          <p:cNvSpPr txBox="1"/>
          <p:nvPr>
            <p:ph type="title"/>
          </p:nvPr>
        </p:nvSpPr>
        <p:spPr>
          <a:xfrm>
            <a:off x="108400" y="128675"/>
            <a:ext cx="6521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solidFill>
                  <a:srgbClr val="000000"/>
                </a:solidFill>
              </a:rPr>
              <a:t>LTV Regression</a:t>
            </a:r>
            <a:endParaRPr sz="4200">
              <a:solidFill>
                <a:srgbClr val="000000"/>
              </a:solidFill>
            </a:endParaRPr>
          </a:p>
        </p:txBody>
      </p:sp>
      <p:sp>
        <p:nvSpPr>
          <p:cNvPr id="376" name="Google Shape;376;p52"/>
          <p:cNvSpPr txBox="1"/>
          <p:nvPr>
            <p:ph idx="1" type="body"/>
          </p:nvPr>
        </p:nvSpPr>
        <p:spPr>
          <a:xfrm>
            <a:off x="159225" y="884375"/>
            <a:ext cx="3777900" cy="33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LTV Regression output - </a:t>
            </a:r>
            <a:r>
              <a:rPr lang="en"/>
              <a:t>Continuous</a:t>
            </a:r>
            <a:r>
              <a:rPr lang="en"/>
              <a:t> value</a:t>
            </a:r>
            <a:endParaRPr/>
          </a:p>
          <a:p>
            <a:pPr indent="-304800" lvl="0" marL="457200" rtl="0" algn="l">
              <a:spcBef>
                <a:spcPts val="1600"/>
              </a:spcBef>
              <a:spcAft>
                <a:spcPts val="0"/>
              </a:spcAft>
              <a:buSzPts val="1200"/>
              <a:buFont typeface="Arial"/>
              <a:buChar char="●"/>
            </a:pPr>
            <a:r>
              <a:rPr lang="en">
                <a:latin typeface="Arial"/>
                <a:ea typeface="Arial"/>
                <a:cs typeface="Arial"/>
                <a:sym typeface="Arial"/>
              </a:rPr>
              <a:t>We are going to build a simple machine learning model that predicts our customers lifetime value</a:t>
            </a:r>
            <a:endParaRPr>
              <a:latin typeface="Arial"/>
              <a:ea typeface="Arial"/>
              <a:cs typeface="Arial"/>
              <a:sym typeface="Arial"/>
            </a:endParaRPr>
          </a:p>
          <a:p>
            <a:pPr indent="-304800" lvl="0" marL="457200" rtl="0" algn="l">
              <a:spcBef>
                <a:spcPts val="0"/>
              </a:spcBef>
              <a:spcAft>
                <a:spcPts val="0"/>
              </a:spcAft>
              <a:buSzPts val="1200"/>
              <a:buFont typeface="Arial"/>
              <a:buChar char="●"/>
            </a:pPr>
            <a:r>
              <a:rPr lang="en">
                <a:latin typeface="Arial"/>
                <a:ea typeface="Arial"/>
                <a:cs typeface="Arial"/>
                <a:sym typeface="Arial"/>
              </a:rPr>
              <a:t>Define an appropriate time frame for Customer Lifetime Value calculation</a:t>
            </a:r>
            <a:endParaRPr>
              <a:latin typeface="Arial"/>
              <a:ea typeface="Arial"/>
              <a:cs typeface="Arial"/>
              <a:sym typeface="Arial"/>
            </a:endParaRPr>
          </a:p>
          <a:p>
            <a:pPr indent="-304800" lvl="0" marL="457200" rtl="0" algn="l">
              <a:spcBef>
                <a:spcPts val="0"/>
              </a:spcBef>
              <a:spcAft>
                <a:spcPts val="0"/>
              </a:spcAft>
              <a:buSzPts val="1200"/>
              <a:buFont typeface="Arial"/>
              <a:buChar char="●"/>
            </a:pPr>
            <a:r>
              <a:rPr lang="en">
                <a:latin typeface="Arial"/>
                <a:ea typeface="Arial"/>
                <a:cs typeface="Arial"/>
                <a:sym typeface="Arial"/>
              </a:rPr>
              <a:t>Identify the features we are going to use to predict LTV value of customers</a:t>
            </a:r>
            <a:endParaRPr>
              <a:latin typeface="Arial"/>
              <a:ea typeface="Arial"/>
              <a:cs typeface="Arial"/>
              <a:sym typeface="Arial"/>
            </a:endParaRPr>
          </a:p>
          <a:p>
            <a:pPr indent="-304800" lvl="0" marL="457200" rtl="0" algn="l">
              <a:spcBef>
                <a:spcPts val="0"/>
              </a:spcBef>
              <a:spcAft>
                <a:spcPts val="0"/>
              </a:spcAft>
              <a:buSzPts val="1200"/>
              <a:buFont typeface="Arial"/>
              <a:buChar char="●"/>
            </a:pPr>
            <a:r>
              <a:rPr lang="en">
                <a:latin typeface="Arial"/>
                <a:ea typeface="Arial"/>
                <a:cs typeface="Arial"/>
                <a:sym typeface="Arial"/>
              </a:rPr>
              <a:t>Calculate lifetime value (LTV) for training the machine learning model</a:t>
            </a:r>
            <a:endParaRPr>
              <a:latin typeface="Arial"/>
              <a:ea typeface="Arial"/>
              <a:cs typeface="Arial"/>
              <a:sym typeface="Arial"/>
            </a:endParaRPr>
          </a:p>
          <a:p>
            <a:pPr indent="-304800" lvl="0" marL="457200" rtl="0" algn="l">
              <a:spcBef>
                <a:spcPts val="0"/>
              </a:spcBef>
              <a:spcAft>
                <a:spcPts val="0"/>
              </a:spcAft>
              <a:buSzPts val="1200"/>
              <a:buFont typeface="Arial"/>
              <a:buChar char="●"/>
            </a:pPr>
            <a:r>
              <a:rPr lang="en">
                <a:latin typeface="Arial"/>
                <a:ea typeface="Arial"/>
                <a:cs typeface="Arial"/>
                <a:sym typeface="Arial"/>
              </a:rPr>
              <a:t>Build and run the machine learning model</a:t>
            </a:r>
            <a:endParaRPr>
              <a:latin typeface="Arial"/>
              <a:ea typeface="Arial"/>
              <a:cs typeface="Arial"/>
              <a:sym typeface="Arial"/>
            </a:endParaRPr>
          </a:p>
          <a:p>
            <a:pPr indent="-304800" lvl="0" marL="457200" rtl="0" algn="l">
              <a:spcBef>
                <a:spcPts val="0"/>
              </a:spcBef>
              <a:spcAft>
                <a:spcPts val="0"/>
              </a:spcAft>
              <a:buSzPts val="1200"/>
              <a:buFont typeface="Arial"/>
              <a:buChar char="●"/>
            </a:pPr>
            <a:r>
              <a:rPr lang="en">
                <a:latin typeface="Arial"/>
                <a:ea typeface="Arial"/>
                <a:cs typeface="Arial"/>
                <a:sym typeface="Arial"/>
              </a:rPr>
              <a:t>Check if the model is useful</a:t>
            </a:r>
            <a:endParaRPr>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377" name="Google Shape;377;p52"/>
          <p:cNvPicPr preferRelativeResize="0"/>
          <p:nvPr/>
        </p:nvPicPr>
        <p:blipFill>
          <a:blip r:embed="rId3">
            <a:alphaModFix/>
          </a:blip>
          <a:stretch>
            <a:fillRect/>
          </a:stretch>
        </p:blipFill>
        <p:spPr>
          <a:xfrm>
            <a:off x="7842575" y="0"/>
            <a:ext cx="1301425" cy="839625"/>
          </a:xfrm>
          <a:prstGeom prst="rect">
            <a:avLst/>
          </a:prstGeom>
          <a:noFill/>
          <a:ln>
            <a:noFill/>
          </a:ln>
        </p:spPr>
      </p:pic>
      <p:pic>
        <p:nvPicPr>
          <p:cNvPr id="378" name="Google Shape;378;p52"/>
          <p:cNvPicPr preferRelativeResize="0"/>
          <p:nvPr/>
        </p:nvPicPr>
        <p:blipFill>
          <a:blip r:embed="rId4">
            <a:alphaModFix/>
          </a:blip>
          <a:stretch>
            <a:fillRect/>
          </a:stretch>
        </p:blipFill>
        <p:spPr>
          <a:xfrm>
            <a:off x="4136225" y="992025"/>
            <a:ext cx="4838250" cy="37549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Running</a:t>
            </a:r>
            <a:endParaRPr i="1" sz="1400"/>
          </a:p>
          <a:p>
            <a:pPr indent="0" lvl="0" marL="0" rtl="0" algn="l">
              <a:spcBef>
                <a:spcPts val="400"/>
              </a:spcBef>
              <a:spcAft>
                <a:spcPts val="400"/>
              </a:spcAft>
              <a:buNone/>
            </a:pPr>
            <a:r>
              <a:t/>
            </a:r>
            <a:endParaRPr i="1" sz="1600"/>
          </a:p>
        </p:txBody>
      </p:sp>
      <p:cxnSp>
        <p:nvCxnSpPr>
          <p:cNvPr id="384" name="Google Shape;384;p53"/>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385" name="Google Shape;385;p53"/>
          <p:cNvSpPr txBox="1"/>
          <p:nvPr>
            <p:ph type="title"/>
          </p:nvPr>
        </p:nvSpPr>
        <p:spPr>
          <a:xfrm>
            <a:off x="727096" y="1995900"/>
            <a:ext cx="23505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Linear Regression</a:t>
            </a:r>
            <a:endParaRPr sz="1800">
              <a:solidFill>
                <a:schemeClr val="dk1"/>
              </a:solidFill>
            </a:endParaRPr>
          </a:p>
        </p:txBody>
      </p:sp>
      <p:sp>
        <p:nvSpPr>
          <p:cNvPr id="386" name="Google Shape;386;p53"/>
          <p:cNvSpPr txBox="1"/>
          <p:nvPr>
            <p:ph idx="1" type="body"/>
          </p:nvPr>
        </p:nvSpPr>
        <p:spPr>
          <a:xfrm>
            <a:off x="769972" y="2271350"/>
            <a:ext cx="22158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Value =.79</a:t>
            </a:r>
            <a:endParaRPr sz="1200">
              <a:solidFill>
                <a:schemeClr val="dk2"/>
              </a:solidFill>
            </a:endParaRPr>
          </a:p>
        </p:txBody>
      </p:sp>
      <p:cxnSp>
        <p:nvCxnSpPr>
          <p:cNvPr id="387" name="Google Shape;387;p53"/>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388" name="Google Shape;388;p53"/>
          <p:cNvSpPr txBox="1"/>
          <p:nvPr>
            <p:ph type="title"/>
          </p:nvPr>
        </p:nvSpPr>
        <p:spPr>
          <a:xfrm>
            <a:off x="2161198" y="3974200"/>
            <a:ext cx="21474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Decision Tree Regressor</a:t>
            </a:r>
            <a:endParaRPr sz="1800">
              <a:solidFill>
                <a:schemeClr val="dk1"/>
              </a:solidFill>
            </a:endParaRPr>
          </a:p>
        </p:txBody>
      </p:sp>
      <p:sp>
        <p:nvSpPr>
          <p:cNvPr id="389" name="Google Shape;389;p53"/>
          <p:cNvSpPr txBox="1"/>
          <p:nvPr>
            <p:ph idx="1" type="body"/>
          </p:nvPr>
        </p:nvSpPr>
        <p:spPr>
          <a:xfrm>
            <a:off x="2161212" y="426421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Value =.98</a:t>
            </a:r>
            <a:endParaRPr sz="1200">
              <a:solidFill>
                <a:schemeClr val="dk2"/>
              </a:solidFill>
            </a:endParaRPr>
          </a:p>
        </p:txBody>
      </p:sp>
      <p:cxnSp>
        <p:nvCxnSpPr>
          <p:cNvPr id="390" name="Google Shape;390;p53"/>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391" name="Google Shape;391;p53"/>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X</a:t>
            </a:r>
            <a:r>
              <a:rPr lang="en" sz="1800">
                <a:solidFill>
                  <a:schemeClr val="dk1"/>
                </a:solidFill>
              </a:rPr>
              <a:t>gb</a:t>
            </a:r>
            <a:r>
              <a:rPr lang="en" sz="1800"/>
              <a:t> Regressor</a:t>
            </a:r>
            <a:endParaRPr sz="1800">
              <a:solidFill>
                <a:schemeClr val="dk1"/>
              </a:solidFill>
            </a:endParaRPr>
          </a:p>
        </p:txBody>
      </p:sp>
      <p:sp>
        <p:nvSpPr>
          <p:cNvPr id="392" name="Google Shape;392;p53"/>
          <p:cNvSpPr txBox="1"/>
          <p:nvPr>
            <p:ph idx="1" type="body"/>
          </p:nvPr>
        </p:nvSpPr>
        <p:spPr>
          <a:xfrm>
            <a:off x="427988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Value =.97</a:t>
            </a:r>
            <a:endParaRPr sz="1200">
              <a:solidFill>
                <a:schemeClr val="dk2"/>
              </a:solidFill>
            </a:endParaRPr>
          </a:p>
        </p:txBody>
      </p:sp>
      <p:cxnSp>
        <p:nvCxnSpPr>
          <p:cNvPr id="393" name="Google Shape;393;p53"/>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394" name="Google Shape;394;p53"/>
          <p:cNvSpPr txBox="1"/>
          <p:nvPr>
            <p:ph type="title"/>
          </p:nvPr>
        </p:nvSpPr>
        <p:spPr>
          <a:xfrm>
            <a:off x="5004521" y="3970925"/>
            <a:ext cx="23505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Random Forest Regressor</a:t>
            </a:r>
            <a:endParaRPr sz="1800">
              <a:solidFill>
                <a:schemeClr val="dk1"/>
              </a:solidFill>
            </a:endParaRPr>
          </a:p>
        </p:txBody>
      </p:sp>
      <p:sp>
        <p:nvSpPr>
          <p:cNvPr id="395" name="Google Shape;395;p53"/>
          <p:cNvSpPr txBox="1"/>
          <p:nvPr>
            <p:ph idx="1" type="body"/>
          </p:nvPr>
        </p:nvSpPr>
        <p:spPr>
          <a:xfrm>
            <a:off x="500453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Value =.99</a:t>
            </a:r>
            <a:endParaRPr sz="1200">
              <a:solidFill>
                <a:schemeClr val="dk2"/>
              </a:solidFill>
            </a:endParaRPr>
          </a:p>
        </p:txBody>
      </p:sp>
      <p:graphicFrame>
        <p:nvGraphicFramePr>
          <p:cNvPr id="396" name="Google Shape;396;p53"/>
          <p:cNvGraphicFramePr/>
          <p:nvPr/>
        </p:nvGraphicFramePr>
        <p:xfrm>
          <a:off x="323100" y="2983265"/>
          <a:ext cx="3000000" cy="3000000"/>
        </p:xfrm>
        <a:graphic>
          <a:graphicData uri="http://schemas.openxmlformats.org/drawingml/2006/table">
            <a:tbl>
              <a:tblPr>
                <a:noFill/>
                <a:tableStyleId>{03EE08A6-FAA3-4D44-B9D3-1CA90FB5C895}</a:tableStyleId>
              </a:tblPr>
              <a:tblGrid>
                <a:gridCol w="671325"/>
                <a:gridCol w="671325"/>
                <a:gridCol w="671325"/>
                <a:gridCol w="671325"/>
                <a:gridCol w="671325"/>
                <a:gridCol w="671325"/>
                <a:gridCol w="671325"/>
                <a:gridCol w="671325"/>
                <a:gridCol w="671325"/>
                <a:gridCol w="671325"/>
              </a:tblGrid>
              <a:tr h="381000">
                <a:tc>
                  <a:txBody>
                    <a:bodyPr/>
                    <a:lstStyle/>
                    <a:p>
                      <a:pPr indent="0" lvl="0" marL="0" rtl="0" algn="ctr">
                        <a:spcBef>
                          <a:spcPts val="0"/>
                        </a:spcBef>
                        <a:spcAft>
                          <a:spcPts val="0"/>
                        </a:spcAft>
                        <a:buNone/>
                      </a:pPr>
                      <a:r>
                        <a:rPr lang="en">
                          <a:solidFill>
                            <a:srgbClr val="FFFFFF"/>
                          </a:solidFill>
                        </a:rPr>
                        <a:t>1</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2</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3</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4</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5</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6</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7</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8</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9</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10</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pic>
        <p:nvPicPr>
          <p:cNvPr id="397" name="Google Shape;397;p53"/>
          <p:cNvPicPr preferRelativeResize="0"/>
          <p:nvPr/>
        </p:nvPicPr>
        <p:blipFill>
          <a:blip r:embed="rId3">
            <a:alphaModFix/>
          </a:blip>
          <a:stretch>
            <a:fillRect/>
          </a:stretch>
        </p:blipFill>
        <p:spPr>
          <a:xfrm>
            <a:off x="7845236" y="0"/>
            <a:ext cx="1298764" cy="837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4"/>
          <p:cNvSpPr txBox="1"/>
          <p:nvPr>
            <p:ph type="title"/>
          </p:nvPr>
        </p:nvSpPr>
        <p:spPr>
          <a:xfrm>
            <a:off x="225950" y="196025"/>
            <a:ext cx="5878800" cy="6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Suggestions</a:t>
            </a:r>
            <a:endParaRPr/>
          </a:p>
        </p:txBody>
      </p:sp>
      <p:sp>
        <p:nvSpPr>
          <p:cNvPr id="403" name="Google Shape;403;p54"/>
          <p:cNvSpPr txBox="1"/>
          <p:nvPr/>
        </p:nvSpPr>
        <p:spPr>
          <a:xfrm>
            <a:off x="269300" y="964450"/>
            <a:ext cx="8474700" cy="37398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Font typeface="Open Sans"/>
              <a:buChar char="❏"/>
            </a:pPr>
            <a:r>
              <a:rPr lang="en">
                <a:latin typeface="Open Sans"/>
                <a:ea typeface="Open Sans"/>
                <a:cs typeface="Open Sans"/>
                <a:sym typeface="Open Sans"/>
              </a:rPr>
              <a:t>Increase the number of plants in Maharashtra and Tamil Nadu.</a:t>
            </a:r>
            <a:endParaRPr>
              <a:latin typeface="Open Sans"/>
              <a:ea typeface="Open Sans"/>
              <a:cs typeface="Open Sans"/>
              <a:sym typeface="Open Sans"/>
            </a:endParaRPr>
          </a:p>
          <a:p>
            <a:pPr indent="-317500" lvl="0" marL="457200" rtl="0" algn="just">
              <a:spcBef>
                <a:spcPts val="0"/>
              </a:spcBef>
              <a:spcAft>
                <a:spcPts val="0"/>
              </a:spcAft>
              <a:buSzPts val="1400"/>
              <a:buFont typeface="Open Sans"/>
              <a:buChar char="❏"/>
            </a:pPr>
            <a:r>
              <a:rPr lang="en">
                <a:latin typeface="Open Sans"/>
                <a:ea typeface="Open Sans"/>
                <a:cs typeface="Open Sans"/>
                <a:sym typeface="Open Sans"/>
              </a:rPr>
              <a:t>Organize  training program for labours in states where average service time is more.</a:t>
            </a:r>
            <a:endParaRPr>
              <a:latin typeface="Open Sans"/>
              <a:ea typeface="Open Sans"/>
              <a:cs typeface="Open Sans"/>
              <a:sym typeface="Open Sans"/>
            </a:endParaRPr>
          </a:p>
          <a:p>
            <a:pPr indent="-317500" lvl="0" marL="457200" rtl="0" algn="just">
              <a:spcBef>
                <a:spcPts val="0"/>
              </a:spcBef>
              <a:spcAft>
                <a:spcPts val="0"/>
              </a:spcAft>
              <a:buSzPts val="1400"/>
              <a:buFont typeface="Open Sans"/>
              <a:buChar char="❏"/>
            </a:pPr>
            <a:r>
              <a:rPr lang="en">
                <a:latin typeface="Open Sans"/>
                <a:ea typeface="Open Sans"/>
                <a:cs typeface="Open Sans"/>
                <a:sym typeface="Open Sans"/>
              </a:rPr>
              <a:t>Spare parts of car brands which are manufactured in India must be stocked up inventory.</a:t>
            </a:r>
            <a:endParaRPr>
              <a:latin typeface="Open Sans"/>
              <a:ea typeface="Open Sans"/>
              <a:cs typeface="Open Sans"/>
              <a:sym typeface="Open Sans"/>
            </a:endParaRPr>
          </a:p>
          <a:p>
            <a:pPr indent="0" lvl="0" marL="457200" rtl="0" algn="just">
              <a:spcBef>
                <a:spcPts val="0"/>
              </a:spcBef>
              <a:spcAft>
                <a:spcPts val="0"/>
              </a:spcAft>
              <a:buNone/>
            </a:pPr>
            <a:r>
              <a:rPr lang="en">
                <a:latin typeface="Open Sans"/>
                <a:ea typeface="Open Sans"/>
                <a:cs typeface="Open Sans"/>
                <a:sym typeface="Open Sans"/>
              </a:rPr>
              <a:t>Since maximum number of cars visited are of Indian brands.</a:t>
            </a:r>
            <a:endParaRPr>
              <a:latin typeface="Open Sans"/>
              <a:ea typeface="Open Sans"/>
              <a:cs typeface="Open Sans"/>
              <a:sym typeface="Open Sans"/>
            </a:endParaRPr>
          </a:p>
          <a:p>
            <a:pPr indent="-317500" lvl="0" marL="457200" rtl="0" algn="just">
              <a:spcBef>
                <a:spcPts val="0"/>
              </a:spcBef>
              <a:spcAft>
                <a:spcPts val="0"/>
              </a:spcAft>
              <a:buSzPts val="1400"/>
              <a:buFont typeface="Open Sans"/>
              <a:buChar char="❏"/>
            </a:pPr>
            <a:r>
              <a:rPr lang="en">
                <a:latin typeface="Open Sans"/>
                <a:ea typeface="Open Sans"/>
                <a:cs typeface="Open Sans"/>
                <a:sym typeface="Open Sans"/>
              </a:rPr>
              <a:t>Promote our own insurance schemes which will help in reducing service time of accidental cases.</a:t>
            </a:r>
            <a:endParaRPr>
              <a:latin typeface="Open Sans"/>
              <a:ea typeface="Open Sans"/>
              <a:cs typeface="Open Sans"/>
              <a:sym typeface="Open Sans"/>
            </a:endParaRPr>
          </a:p>
          <a:p>
            <a:pPr indent="-317500" lvl="0" marL="457200" rtl="0" algn="just">
              <a:spcBef>
                <a:spcPts val="0"/>
              </a:spcBef>
              <a:spcAft>
                <a:spcPts val="0"/>
              </a:spcAft>
              <a:buSzPts val="1400"/>
              <a:buFont typeface="Open Sans"/>
              <a:buChar char="❏"/>
            </a:pPr>
            <a:r>
              <a:rPr lang="en">
                <a:latin typeface="Open Sans"/>
                <a:ea typeface="Open Sans"/>
                <a:cs typeface="Open Sans"/>
                <a:sym typeface="Open Sans"/>
              </a:rPr>
              <a:t>Promote digital transaction for hassle free operations.</a:t>
            </a:r>
            <a:endParaRPr>
              <a:latin typeface="Open Sans"/>
              <a:ea typeface="Open Sans"/>
              <a:cs typeface="Open Sans"/>
              <a:sym typeface="Open Sans"/>
            </a:endParaRPr>
          </a:p>
          <a:p>
            <a:pPr indent="-317500" lvl="0" marL="457200" rtl="0" algn="just">
              <a:spcBef>
                <a:spcPts val="0"/>
              </a:spcBef>
              <a:spcAft>
                <a:spcPts val="0"/>
              </a:spcAft>
              <a:buSzPts val="1400"/>
              <a:buFont typeface="Open Sans"/>
              <a:buChar char="❏"/>
            </a:pPr>
            <a:r>
              <a:rPr lang="en">
                <a:latin typeface="Open Sans"/>
                <a:ea typeface="Open Sans"/>
                <a:cs typeface="Open Sans"/>
                <a:sym typeface="Open Sans"/>
              </a:rPr>
              <a:t>Everytime taking feedback from the customers will help us to evaluate the quality of service done by MFC Plants.</a:t>
            </a:r>
            <a:endParaRPr>
              <a:latin typeface="Open Sans"/>
              <a:ea typeface="Open Sans"/>
              <a:cs typeface="Open Sans"/>
              <a:sym typeface="Open Sans"/>
            </a:endParaRPr>
          </a:p>
          <a:p>
            <a:pPr indent="-317500" lvl="0" marL="457200" rtl="0" algn="just">
              <a:spcBef>
                <a:spcPts val="0"/>
              </a:spcBef>
              <a:spcAft>
                <a:spcPts val="0"/>
              </a:spcAft>
              <a:buSzPts val="1400"/>
              <a:buFont typeface="Open Sans"/>
              <a:buChar char="❏"/>
            </a:pPr>
            <a:r>
              <a:rPr lang="en">
                <a:latin typeface="Open Sans"/>
                <a:ea typeface="Open Sans"/>
                <a:cs typeface="Open Sans"/>
                <a:sym typeface="Open Sans"/>
              </a:rPr>
              <a:t>Interact with the customers online through e-mails and send personalised service reminders and deals which are currently going on in our organisation.</a:t>
            </a:r>
            <a:endParaRPr>
              <a:latin typeface="Open Sans"/>
              <a:ea typeface="Open Sans"/>
              <a:cs typeface="Open Sans"/>
              <a:sym typeface="Open Sans"/>
            </a:endParaRPr>
          </a:p>
          <a:p>
            <a:pPr indent="-317500" lvl="0" marL="457200" rtl="0" algn="just">
              <a:spcBef>
                <a:spcPts val="0"/>
              </a:spcBef>
              <a:spcAft>
                <a:spcPts val="0"/>
              </a:spcAft>
              <a:buSzPts val="1400"/>
              <a:buFont typeface="Open Sans"/>
              <a:buChar char="❏"/>
            </a:pPr>
            <a:r>
              <a:rPr lang="en">
                <a:latin typeface="Open Sans"/>
                <a:ea typeface="Open Sans"/>
                <a:cs typeface="Open Sans"/>
                <a:sym typeface="Open Sans"/>
              </a:rPr>
              <a:t>Create a follow up program and </a:t>
            </a:r>
            <a:r>
              <a:rPr lang="en">
                <a:solidFill>
                  <a:schemeClr val="dk1"/>
                </a:solidFill>
                <a:latin typeface="Open Sans"/>
                <a:ea typeface="Open Sans"/>
                <a:cs typeface="Open Sans"/>
                <a:sym typeface="Open Sans"/>
              </a:rPr>
              <a:t>referral rewards program</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p:txBody>
      </p:sp>
      <p:pic>
        <p:nvPicPr>
          <p:cNvPr id="404" name="Google Shape;404;p54"/>
          <p:cNvPicPr preferRelativeResize="0"/>
          <p:nvPr/>
        </p:nvPicPr>
        <p:blipFill>
          <a:blip r:embed="rId3">
            <a:alphaModFix/>
          </a:blip>
          <a:stretch>
            <a:fillRect/>
          </a:stretch>
        </p:blipFill>
        <p:spPr>
          <a:xfrm>
            <a:off x="7842575" y="0"/>
            <a:ext cx="1301425" cy="839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pic>
        <p:nvPicPr>
          <p:cNvPr id="409" name="Google Shape;409;p55"/>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410" name="Google Shape;410;p55"/>
          <p:cNvSpPr txBox="1"/>
          <p:nvPr>
            <p:ph type="title"/>
          </p:nvPr>
        </p:nvSpPr>
        <p:spPr>
          <a:xfrm>
            <a:off x="119250" y="219550"/>
            <a:ext cx="8655600" cy="47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References</a:t>
            </a:r>
            <a:endParaRPr>
              <a:solidFill>
                <a:srgbClr val="FFFFFF"/>
              </a:solidFill>
            </a:endParaRPr>
          </a:p>
          <a:p>
            <a:pPr indent="0" lvl="0" marL="0" rtl="0" algn="l">
              <a:spcBef>
                <a:spcPts val="0"/>
              </a:spcBef>
              <a:spcAft>
                <a:spcPts val="0"/>
              </a:spcAft>
              <a:buNone/>
            </a:pPr>
            <a:r>
              <a:rPr lang="en" sz="1300">
                <a:solidFill>
                  <a:srgbClr val="FFFFFF"/>
                </a:solidFill>
              </a:rPr>
              <a:t>1.</a:t>
            </a:r>
            <a:r>
              <a:rPr lang="en" sz="1300" u="sng">
                <a:solidFill>
                  <a:schemeClr val="hlink"/>
                </a:solidFill>
                <a:latin typeface="Arial"/>
                <a:ea typeface="Arial"/>
                <a:cs typeface="Arial"/>
                <a:sym typeface="Arial"/>
                <a:hlinkClick r:id="rId4"/>
              </a:rPr>
              <a:t>https://towardsdatascience.com/the-5-clustering-algorithms-data-scientists-need-to-know-a36d136ef68#:~:text=Clustering%20is%20a%20Machine%20Learning,the%20grouping%20of%20data%20points.&amp;text=In%20theory%2C%20data%20points%20that,dissimilar%20properties%20and%2For%20features.</a:t>
            </a:r>
            <a:endParaRPr sz="5000"/>
          </a:p>
          <a:p>
            <a:pPr indent="0" lvl="0" marL="0" rtl="0" algn="l">
              <a:spcBef>
                <a:spcPts val="0"/>
              </a:spcBef>
              <a:spcAft>
                <a:spcPts val="0"/>
              </a:spcAft>
              <a:buNone/>
            </a:pPr>
            <a:r>
              <a:rPr lang="en" sz="1300" u="sng">
                <a:solidFill>
                  <a:schemeClr val="hlink"/>
                </a:solidFill>
                <a:latin typeface="Arial"/>
                <a:ea typeface="Arial"/>
                <a:cs typeface="Arial"/>
                <a:sym typeface="Arial"/>
              </a:rPr>
              <a:t>2.</a:t>
            </a:r>
            <a:r>
              <a:rPr lang="en" sz="1300" u="sng">
                <a:solidFill>
                  <a:schemeClr val="hlink"/>
                </a:solidFill>
                <a:latin typeface="Arial"/>
                <a:ea typeface="Arial"/>
                <a:cs typeface="Arial"/>
                <a:sym typeface="Arial"/>
                <a:hlinkClick r:id="rId5"/>
              </a:rPr>
              <a:t>https://towardsdatascience.com/data-driven-growth-with-python-part-3-customer-lifetime-value-prediction-6017802f2e0f</a:t>
            </a:r>
            <a:endParaRPr sz="1300">
              <a:solidFill>
                <a:srgbClr val="FFFFFF"/>
              </a:solidFill>
            </a:endParaRPr>
          </a:p>
          <a:p>
            <a:pPr indent="0" lvl="0" marL="0" rtl="0" algn="l">
              <a:spcBef>
                <a:spcPts val="0"/>
              </a:spcBef>
              <a:spcAft>
                <a:spcPts val="0"/>
              </a:spcAft>
              <a:buNone/>
            </a:pPr>
            <a:r>
              <a:rPr lang="en" sz="1300">
                <a:solidFill>
                  <a:srgbClr val="FFFFFF"/>
                </a:solidFill>
              </a:rPr>
              <a:t>3.</a:t>
            </a:r>
            <a:r>
              <a:rPr lang="en" sz="1100" u="sng">
                <a:solidFill>
                  <a:schemeClr val="hlink"/>
                </a:solidFill>
                <a:latin typeface="Arial"/>
                <a:ea typeface="Arial"/>
                <a:cs typeface="Arial"/>
                <a:sym typeface="Arial"/>
                <a:hlinkClick r:id="rId6"/>
              </a:rPr>
              <a:t>https://stackoverflow.com/</a:t>
            </a:r>
            <a:endParaRPr sz="1300">
              <a:solidFill>
                <a:srgbClr val="FFFFFF"/>
              </a:solidFill>
            </a:endParaRPr>
          </a:p>
          <a:p>
            <a:pPr indent="0" lvl="0" marL="0" rtl="0" algn="l">
              <a:spcBef>
                <a:spcPts val="0"/>
              </a:spcBef>
              <a:spcAft>
                <a:spcPts val="0"/>
              </a:spcAft>
              <a:buNone/>
            </a:pPr>
            <a:r>
              <a:rPr lang="en" sz="1300">
                <a:solidFill>
                  <a:srgbClr val="FFFFFF"/>
                </a:solidFill>
              </a:rPr>
              <a:t>4.</a:t>
            </a:r>
            <a:r>
              <a:rPr lang="en" sz="1100" u="sng">
                <a:solidFill>
                  <a:schemeClr val="hlink"/>
                </a:solidFill>
                <a:latin typeface="Arial"/>
                <a:ea typeface="Arial"/>
                <a:cs typeface="Arial"/>
                <a:sym typeface="Arial"/>
                <a:hlinkClick r:id="rId7"/>
              </a:rPr>
              <a:t>https://plotly.com/</a:t>
            </a:r>
            <a:endParaRPr sz="1300">
              <a:solidFill>
                <a:srgbClr val="FFFFFF"/>
              </a:solidFill>
            </a:endParaRPr>
          </a:p>
          <a:p>
            <a:pPr indent="0" lvl="0" marL="0" rtl="0" algn="l">
              <a:spcBef>
                <a:spcPts val="0"/>
              </a:spcBef>
              <a:spcAft>
                <a:spcPts val="0"/>
              </a:spcAft>
              <a:buNone/>
            </a:pPr>
            <a:r>
              <a:rPr lang="en" sz="1300">
                <a:solidFill>
                  <a:srgbClr val="FFFFFF"/>
                </a:solidFill>
              </a:rPr>
              <a:t>5.</a:t>
            </a:r>
            <a:r>
              <a:rPr lang="en" sz="1100" u="sng">
                <a:solidFill>
                  <a:schemeClr val="hlink"/>
                </a:solidFill>
                <a:latin typeface="Arial"/>
                <a:ea typeface="Arial"/>
                <a:cs typeface="Arial"/>
                <a:sym typeface="Arial"/>
                <a:hlinkClick r:id="rId8"/>
              </a:rPr>
              <a:t>https://towardsdatascience.com/data-driven-growth-with-python-part-3-customer-lifetime-value-prediction-6017802f2e0f</a:t>
            </a:r>
            <a:endParaRPr sz="1300">
              <a:solidFill>
                <a:srgbClr val="FFFFFF"/>
              </a:solidFill>
            </a:endParaRPr>
          </a:p>
          <a:p>
            <a:pPr indent="0" lvl="0" marL="0" rtl="0" algn="l">
              <a:spcBef>
                <a:spcPts val="0"/>
              </a:spcBef>
              <a:spcAft>
                <a:spcPts val="0"/>
              </a:spcAft>
              <a:buNone/>
            </a:pPr>
            <a:r>
              <a:t/>
            </a:r>
            <a:endParaRPr sz="1300">
              <a:solidFill>
                <a:srgbClr val="FFFFFF"/>
              </a:solidFill>
            </a:endParaRPr>
          </a:p>
          <a:p>
            <a:pPr indent="0" lvl="0" marL="0" rtl="0" algn="l">
              <a:spcBef>
                <a:spcPts val="0"/>
              </a:spcBef>
              <a:spcAft>
                <a:spcPts val="0"/>
              </a:spcAft>
              <a:buNone/>
            </a:pPr>
            <a:r>
              <a:rPr lang="en" sz="5000"/>
              <a:t>2.</a:t>
            </a:r>
            <a:endParaRPr sz="5000"/>
          </a:p>
          <a:p>
            <a:pPr indent="0" lvl="0" marL="0" rtl="0" algn="l">
              <a:spcBef>
                <a:spcPts val="0"/>
              </a:spcBef>
              <a:spcAft>
                <a:spcPts val="0"/>
              </a:spcAft>
              <a:buNone/>
            </a:pPr>
            <a:r>
              <a:t/>
            </a:r>
            <a:endParaRPr/>
          </a:p>
        </p:txBody>
      </p:sp>
      <p:pic>
        <p:nvPicPr>
          <p:cNvPr id="411" name="Google Shape;411;p55"/>
          <p:cNvPicPr preferRelativeResize="0"/>
          <p:nvPr/>
        </p:nvPicPr>
        <p:blipFill>
          <a:blip r:embed="rId9">
            <a:alphaModFix/>
          </a:blip>
          <a:stretch>
            <a:fillRect/>
          </a:stretch>
        </p:blipFill>
        <p:spPr>
          <a:xfrm>
            <a:off x="7890093" y="47425"/>
            <a:ext cx="1253900" cy="808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6"/>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rPr lang="en"/>
              <a:t>                 Thank you!</a:t>
            </a:r>
            <a:endParaRPr/>
          </a:p>
        </p:txBody>
      </p:sp>
      <p:pic>
        <p:nvPicPr>
          <p:cNvPr id="417" name="Google Shape;417;p56"/>
          <p:cNvPicPr preferRelativeResize="0"/>
          <p:nvPr/>
        </p:nvPicPr>
        <p:blipFill>
          <a:blip r:embed="rId3">
            <a:alphaModFix/>
          </a:blip>
          <a:stretch>
            <a:fillRect/>
          </a:stretch>
        </p:blipFill>
        <p:spPr>
          <a:xfrm>
            <a:off x="7736675" y="0"/>
            <a:ext cx="1407325" cy="1108775"/>
          </a:xfrm>
          <a:prstGeom prst="rect">
            <a:avLst/>
          </a:prstGeom>
          <a:noFill/>
          <a:ln>
            <a:noFill/>
          </a:ln>
        </p:spPr>
      </p:pic>
      <p:pic>
        <p:nvPicPr>
          <p:cNvPr id="418" name="Google Shape;418;p56"/>
          <p:cNvPicPr preferRelativeResize="0"/>
          <p:nvPr/>
        </p:nvPicPr>
        <p:blipFill>
          <a:blip r:embed="rId4">
            <a:alphaModFix/>
          </a:blip>
          <a:stretch>
            <a:fillRect/>
          </a:stretch>
        </p:blipFill>
        <p:spPr>
          <a:xfrm>
            <a:off x="4926875" y="1901825"/>
            <a:ext cx="1646726" cy="1658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773700" y="1002275"/>
            <a:ext cx="7596600" cy="18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   Geolocation Based Analysis</a:t>
            </a:r>
            <a:endParaRPr/>
          </a:p>
          <a:p>
            <a:pPr indent="0" lvl="0" marL="0" rtl="0" algn="ctr">
              <a:spcBef>
                <a:spcPts val="0"/>
              </a:spcBef>
              <a:spcAft>
                <a:spcPts val="0"/>
              </a:spcAft>
              <a:buNone/>
            </a:pPr>
            <a:r>
              <a:rPr lang="en"/>
              <a:t>Ownership Pattern</a:t>
            </a:r>
            <a:endParaRPr/>
          </a:p>
          <a:p>
            <a:pPr indent="0" lvl="0" marL="0" rtl="0" algn="ctr">
              <a:spcBef>
                <a:spcPts val="0"/>
              </a:spcBef>
              <a:spcAft>
                <a:spcPts val="0"/>
              </a:spcAft>
              <a:buNone/>
            </a:pPr>
            <a:r>
              <a:rPr lang="en"/>
              <a:t>Spending Pattern </a:t>
            </a:r>
            <a:endParaRPr/>
          </a:p>
        </p:txBody>
      </p:sp>
      <p:pic>
        <p:nvPicPr>
          <p:cNvPr id="92" name="Google Shape;92;p17"/>
          <p:cNvPicPr preferRelativeResize="0"/>
          <p:nvPr/>
        </p:nvPicPr>
        <p:blipFill>
          <a:blip r:embed="rId3">
            <a:alphaModFix/>
          </a:blip>
          <a:stretch>
            <a:fillRect/>
          </a:stretch>
        </p:blipFill>
        <p:spPr>
          <a:xfrm>
            <a:off x="7910425" y="0"/>
            <a:ext cx="1233575" cy="795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269125"/>
            <a:ext cx="8520600" cy="132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Of Make And Models</a:t>
            </a:r>
            <a:endParaRPr/>
          </a:p>
          <a:p>
            <a:pPr indent="0" lvl="0" marL="0" rtl="0" algn="l">
              <a:spcBef>
                <a:spcPts val="0"/>
              </a:spcBef>
              <a:spcAft>
                <a:spcPts val="0"/>
              </a:spcAft>
              <a:buNone/>
            </a:pPr>
            <a:r>
              <a:rPr lang="en"/>
              <a:t>(Revenue) </a:t>
            </a:r>
            <a:endParaRPr sz="1500"/>
          </a:p>
          <a:p>
            <a:pPr indent="0" lvl="0" marL="0" rtl="0" algn="l">
              <a:spcBef>
                <a:spcPts val="0"/>
              </a:spcBef>
              <a:spcAft>
                <a:spcPts val="0"/>
              </a:spcAft>
              <a:buNone/>
            </a:pPr>
            <a:r>
              <a:t/>
            </a:r>
            <a:endParaRPr sz="1500"/>
          </a:p>
        </p:txBody>
      </p:sp>
      <p:sp>
        <p:nvSpPr>
          <p:cNvPr id="98" name="Google Shape;98;p18">
            <a:hlinkClick r:id="rId3"/>
          </p:cNvPr>
          <p:cNvSpPr txBox="1"/>
          <p:nvPr/>
        </p:nvSpPr>
        <p:spPr>
          <a:xfrm>
            <a:off x="3861600" y="4448175"/>
            <a:ext cx="49707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99" name="Google Shape;99;p18"/>
          <p:cNvSpPr txBox="1"/>
          <p:nvPr/>
        </p:nvSpPr>
        <p:spPr>
          <a:xfrm>
            <a:off x="125500" y="1398700"/>
            <a:ext cx="3276300" cy="197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Mahindra has highest revenue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Other car brands al</a:t>
            </a:r>
            <a:r>
              <a:rPr lang="en"/>
              <a:t>so provides revenue to the company and </a:t>
            </a:r>
            <a:r>
              <a:rPr lang="en"/>
              <a:t>with  good con</a:t>
            </a:r>
            <a:r>
              <a:rPr lang="en"/>
              <a:t>t</a:t>
            </a:r>
            <a:r>
              <a:rPr lang="en"/>
              <a:t>ribution</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100" name="Google Shape;100;p18"/>
          <p:cNvPicPr preferRelativeResize="0"/>
          <p:nvPr/>
        </p:nvPicPr>
        <p:blipFill>
          <a:blip r:embed="rId4">
            <a:alphaModFix/>
          </a:blip>
          <a:stretch>
            <a:fillRect/>
          </a:stretch>
        </p:blipFill>
        <p:spPr>
          <a:xfrm>
            <a:off x="7968600" y="0"/>
            <a:ext cx="1175400" cy="758300"/>
          </a:xfrm>
          <a:prstGeom prst="rect">
            <a:avLst/>
          </a:prstGeom>
          <a:noFill/>
          <a:ln>
            <a:noFill/>
          </a:ln>
        </p:spPr>
      </p:pic>
      <p:pic>
        <p:nvPicPr>
          <p:cNvPr id="101" name="Google Shape;101;p18"/>
          <p:cNvPicPr preferRelativeResize="0"/>
          <p:nvPr/>
        </p:nvPicPr>
        <p:blipFill>
          <a:blip r:embed="rId5">
            <a:alphaModFix/>
          </a:blip>
          <a:stretch>
            <a:fillRect/>
          </a:stretch>
        </p:blipFill>
        <p:spPr>
          <a:xfrm>
            <a:off x="3568088" y="875063"/>
            <a:ext cx="5557725" cy="3456350"/>
          </a:xfrm>
          <a:prstGeom prst="rect">
            <a:avLst/>
          </a:prstGeom>
          <a:noFill/>
          <a:ln>
            <a:noFill/>
          </a:ln>
        </p:spPr>
      </p:pic>
      <p:sp>
        <p:nvSpPr>
          <p:cNvPr id="102" name="Google Shape;102;p18"/>
          <p:cNvSpPr txBox="1"/>
          <p:nvPr/>
        </p:nvSpPr>
        <p:spPr>
          <a:xfrm>
            <a:off x="7318800" y="1960950"/>
            <a:ext cx="1513500" cy="559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6"/>
              </a:rPr>
              <a:t>To View DashBoard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60700"/>
            <a:ext cx="8520600" cy="128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Revenue Generation Across States</a:t>
            </a:r>
            <a:endParaRPr/>
          </a:p>
          <a:p>
            <a:pPr indent="0" lvl="0" marL="0" rtl="0" algn="l">
              <a:spcBef>
                <a:spcPts val="0"/>
              </a:spcBef>
              <a:spcAft>
                <a:spcPts val="0"/>
              </a:spcAft>
              <a:buNone/>
            </a:pPr>
            <a:r>
              <a:t/>
            </a:r>
            <a:endParaRPr/>
          </a:p>
        </p:txBody>
      </p:sp>
      <p:sp>
        <p:nvSpPr>
          <p:cNvPr id="108" name="Google Shape;108;p19"/>
          <p:cNvSpPr txBox="1"/>
          <p:nvPr/>
        </p:nvSpPr>
        <p:spPr>
          <a:xfrm>
            <a:off x="185000" y="659250"/>
            <a:ext cx="2490300" cy="29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Tamil Nadu provides highest revenue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Accidental orders in  Tamil Nadu leads to </a:t>
            </a:r>
            <a:r>
              <a:rPr lang="en">
                <a:latin typeface="Open Sans"/>
                <a:ea typeface="Open Sans"/>
                <a:cs typeface="Open Sans"/>
                <a:sym typeface="Open Sans"/>
              </a:rPr>
              <a:t>highest</a:t>
            </a:r>
            <a:r>
              <a:rPr lang="en">
                <a:latin typeface="Open Sans"/>
                <a:ea typeface="Open Sans"/>
                <a:cs typeface="Open Sans"/>
                <a:sym typeface="Open Sans"/>
              </a:rPr>
              <a:t> revenue </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p:txBody>
      </p:sp>
      <p:sp>
        <p:nvSpPr>
          <p:cNvPr id="109" name="Google Shape;109;p19"/>
          <p:cNvSpPr txBox="1"/>
          <p:nvPr/>
        </p:nvSpPr>
        <p:spPr>
          <a:xfrm>
            <a:off x="6563600" y="4487350"/>
            <a:ext cx="3273300" cy="4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Open Sans"/>
                <a:ea typeface="Open Sans"/>
                <a:cs typeface="Open Sans"/>
                <a:sym typeface="Open Sans"/>
                <a:hlinkClick r:id="rId3"/>
              </a:rPr>
              <a:t>To View Dashboard</a:t>
            </a:r>
            <a:endParaRPr>
              <a:latin typeface="Open Sans"/>
              <a:ea typeface="Open Sans"/>
              <a:cs typeface="Open Sans"/>
              <a:sym typeface="Open Sans"/>
            </a:endParaRPr>
          </a:p>
        </p:txBody>
      </p:sp>
      <p:pic>
        <p:nvPicPr>
          <p:cNvPr id="110" name="Google Shape;110;p19"/>
          <p:cNvPicPr preferRelativeResize="0"/>
          <p:nvPr/>
        </p:nvPicPr>
        <p:blipFill>
          <a:blip r:embed="rId4">
            <a:alphaModFix/>
          </a:blip>
          <a:stretch>
            <a:fillRect/>
          </a:stretch>
        </p:blipFill>
        <p:spPr>
          <a:xfrm>
            <a:off x="7942441" y="0"/>
            <a:ext cx="1201559" cy="775200"/>
          </a:xfrm>
          <a:prstGeom prst="rect">
            <a:avLst/>
          </a:prstGeom>
          <a:noFill/>
          <a:ln>
            <a:noFill/>
          </a:ln>
        </p:spPr>
      </p:pic>
      <p:pic>
        <p:nvPicPr>
          <p:cNvPr id="111" name="Google Shape;111;p19"/>
          <p:cNvPicPr preferRelativeResize="0"/>
          <p:nvPr/>
        </p:nvPicPr>
        <p:blipFill>
          <a:blip r:embed="rId5">
            <a:alphaModFix/>
          </a:blip>
          <a:stretch>
            <a:fillRect/>
          </a:stretch>
        </p:blipFill>
        <p:spPr>
          <a:xfrm>
            <a:off x="2743200" y="897975"/>
            <a:ext cx="6354374" cy="3364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97425" y="261700"/>
            <a:ext cx="8520600" cy="831300"/>
          </a:xfrm>
          <a:prstGeom prst="rect">
            <a:avLst/>
          </a:prstGeom>
        </p:spPr>
        <p:txBody>
          <a:bodyPr anchorCtr="0" anchor="b" bIns="91425" lIns="91425" spcFirstLastPara="1" rIns="91425" wrap="square" tIns="91425">
            <a:noAutofit/>
          </a:bodyPr>
          <a:lstStyle/>
          <a:p>
            <a:pPr indent="0" lvl="0" marL="914400" rtl="0" algn="l">
              <a:spcBef>
                <a:spcPts val="0"/>
              </a:spcBef>
              <a:spcAft>
                <a:spcPts val="0"/>
              </a:spcAft>
              <a:buNone/>
            </a:pPr>
            <a:r>
              <a:rPr lang="en"/>
              <a:t>Revenue Generated Over The Years </a:t>
            </a:r>
            <a:endParaRPr/>
          </a:p>
        </p:txBody>
      </p:sp>
      <p:pic>
        <p:nvPicPr>
          <p:cNvPr id="117" name="Google Shape;117;p20"/>
          <p:cNvPicPr preferRelativeResize="0"/>
          <p:nvPr/>
        </p:nvPicPr>
        <p:blipFill>
          <a:blip r:embed="rId3">
            <a:alphaModFix/>
          </a:blip>
          <a:stretch>
            <a:fillRect/>
          </a:stretch>
        </p:blipFill>
        <p:spPr>
          <a:xfrm>
            <a:off x="7910425" y="0"/>
            <a:ext cx="1233575" cy="795875"/>
          </a:xfrm>
          <a:prstGeom prst="rect">
            <a:avLst/>
          </a:prstGeom>
          <a:noFill/>
          <a:ln>
            <a:noFill/>
          </a:ln>
        </p:spPr>
      </p:pic>
      <p:pic>
        <p:nvPicPr>
          <p:cNvPr id="118" name="Google Shape;118;p20"/>
          <p:cNvPicPr preferRelativeResize="0"/>
          <p:nvPr/>
        </p:nvPicPr>
        <p:blipFill>
          <a:blip r:embed="rId4">
            <a:alphaModFix/>
          </a:blip>
          <a:stretch>
            <a:fillRect/>
          </a:stretch>
        </p:blipFill>
        <p:spPr>
          <a:xfrm>
            <a:off x="717950" y="1093000"/>
            <a:ext cx="5882875" cy="3745700"/>
          </a:xfrm>
          <a:prstGeom prst="rect">
            <a:avLst/>
          </a:prstGeom>
          <a:noFill/>
          <a:ln>
            <a:noFill/>
          </a:ln>
        </p:spPr>
      </p:pic>
      <p:pic>
        <p:nvPicPr>
          <p:cNvPr id="119" name="Google Shape;119;p20"/>
          <p:cNvPicPr preferRelativeResize="0"/>
          <p:nvPr/>
        </p:nvPicPr>
        <p:blipFill>
          <a:blip r:embed="rId5">
            <a:alphaModFix/>
          </a:blip>
          <a:stretch>
            <a:fillRect/>
          </a:stretch>
        </p:blipFill>
        <p:spPr>
          <a:xfrm>
            <a:off x="6365075" y="1143000"/>
            <a:ext cx="2778925" cy="2857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914400" rtl="0" algn="l">
              <a:spcBef>
                <a:spcPts val="0"/>
              </a:spcBef>
              <a:spcAft>
                <a:spcPts val="0"/>
              </a:spcAft>
              <a:buNone/>
            </a:pPr>
            <a:r>
              <a:rPr lang="en"/>
              <a:t>Customer Count Over The Years</a:t>
            </a:r>
            <a:endParaRPr/>
          </a:p>
        </p:txBody>
      </p:sp>
      <p:pic>
        <p:nvPicPr>
          <p:cNvPr id="125" name="Google Shape;125;p21"/>
          <p:cNvPicPr preferRelativeResize="0"/>
          <p:nvPr/>
        </p:nvPicPr>
        <p:blipFill>
          <a:blip r:embed="rId3">
            <a:alphaModFix/>
          </a:blip>
          <a:stretch>
            <a:fillRect/>
          </a:stretch>
        </p:blipFill>
        <p:spPr>
          <a:xfrm>
            <a:off x="7910425" y="0"/>
            <a:ext cx="1233575" cy="795875"/>
          </a:xfrm>
          <a:prstGeom prst="rect">
            <a:avLst/>
          </a:prstGeom>
          <a:noFill/>
          <a:ln>
            <a:noFill/>
          </a:ln>
        </p:spPr>
      </p:pic>
      <p:pic>
        <p:nvPicPr>
          <p:cNvPr id="126" name="Google Shape;126;p21"/>
          <p:cNvPicPr preferRelativeResize="0"/>
          <p:nvPr/>
        </p:nvPicPr>
        <p:blipFill>
          <a:blip r:embed="rId4">
            <a:alphaModFix/>
          </a:blip>
          <a:stretch>
            <a:fillRect/>
          </a:stretch>
        </p:blipFill>
        <p:spPr>
          <a:xfrm>
            <a:off x="385775" y="1203175"/>
            <a:ext cx="6386525" cy="3691475"/>
          </a:xfrm>
          <a:prstGeom prst="rect">
            <a:avLst/>
          </a:prstGeom>
          <a:noFill/>
          <a:ln>
            <a:noFill/>
          </a:ln>
        </p:spPr>
      </p:pic>
      <p:pic>
        <p:nvPicPr>
          <p:cNvPr id="127" name="Google Shape;127;p21"/>
          <p:cNvPicPr preferRelativeResize="0"/>
          <p:nvPr/>
        </p:nvPicPr>
        <p:blipFill>
          <a:blip r:embed="rId5">
            <a:alphaModFix/>
          </a:blip>
          <a:stretch>
            <a:fillRect/>
          </a:stretch>
        </p:blipFill>
        <p:spPr>
          <a:xfrm>
            <a:off x="6579400" y="1532325"/>
            <a:ext cx="2564600" cy="2468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